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6" r:id="rId3"/>
    <p:sldId id="300" r:id="rId4"/>
    <p:sldId id="307" r:id="rId5"/>
    <p:sldId id="299" r:id="rId6"/>
    <p:sldId id="301" r:id="rId7"/>
    <p:sldId id="270" r:id="rId8"/>
    <p:sldId id="305" r:id="rId9"/>
    <p:sldId id="28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98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81" r:id="rId27"/>
    <p:sldId id="291" r:id="rId28"/>
    <p:sldId id="292" r:id="rId29"/>
    <p:sldId id="293" r:id="rId30"/>
    <p:sldId id="294" r:id="rId31"/>
    <p:sldId id="295" r:id="rId32"/>
    <p:sldId id="267" r:id="rId33"/>
    <p:sldId id="269" r:id="rId34"/>
    <p:sldId id="271" r:id="rId35"/>
    <p:sldId id="304" r:id="rId36"/>
    <p:sldId id="296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5339-AE5B-4117-AED3-F7C32F2EEB51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D347-6644-4CBD-86BB-0DE43E720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971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D347-6644-4CBD-86BB-0DE43E720C58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859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D347-6644-4CBD-86BB-0DE43E720C58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243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3A4AAB-7627-264D-4608-669F7D270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3208142-227F-9BB8-816A-239E41BC9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31536B-DC7E-E6E1-4A0B-9805A94C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40F69C-DCA6-5599-78F8-102B39A1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2E30D4F-E159-72FA-7F0E-FFB4A497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162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47618D-A113-4B34-4AA3-FF6175F3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85A6037-F47E-F62A-45BA-70840C3B0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4AE6AC5-0822-9038-F63F-573FB61B0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C4F0162-1CA6-0E58-1C12-D107124F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EC018BA-ACF7-F3ED-5EE6-2455C75F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529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130B767-AF2E-D712-E745-FC910177E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EDEBF19-67A2-B0E3-B5D4-DFA150615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2880180-B304-0E32-0F3E-C1F247BC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D6C9101-6F74-5F5D-4E8B-78A05778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6525083-E83B-FAD9-9C08-DB2B5525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838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B8F504-44E2-9906-54A4-A2E14218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CBA903-A5F4-F4AB-3B39-2183B5014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4F4B922-F6C3-343C-A4B5-EA7A9D67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BA5D0E7-FEC5-BE0B-6CB8-1D513EC4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7DE3ECE-63D8-2C0E-11AA-4C8A6CAF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83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AF596D-C6E3-A583-CDB2-F2D57E1C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629C44B-918E-4675-D1FF-D0AEFDB48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588679-8642-C86A-9B14-9E8B9C2E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371EAE2-59AA-2258-F9D8-6DC2AECF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B26449-2CC9-A62C-ACD5-DDFF4D7F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593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0513FB-B822-8A6C-2B65-CFFEA9A7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35FE86-E894-7AAB-4CA1-B1F691505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EFA44A2-C3A7-7421-FDFA-9CA9A790D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0D9A2F7-8BD8-866E-244D-12F0E459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35E5D03-DD8F-E9F5-329D-00D64792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1999ED9-91BC-4956-1761-20AD8ECA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226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21263D-7360-AC36-3093-D90EB715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29B2BC4-DAA0-B766-6ADF-E2061C352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99ED2A3-706E-4989-D8AC-B2668CCAF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8432497-B684-0B48-940C-55C38BEC2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CB48B89-69EF-DD9C-FE4E-362C8342D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EAA07E4-2877-C995-05D6-35656894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CD192E9-7B16-38FE-E893-B7573AFF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7FB7DE8-D96D-BDB1-0759-FD9CC63E2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93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150A6E-5A19-F9FE-A276-B978E16C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33AC253-07AB-A69F-344A-9E7F4EC1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63C214C-DDAC-2688-EC15-D5BFD55F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4BD135B-0BCF-CBD8-0EBE-9F240E56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59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B7DAAAB-4533-0820-9D61-A63B62E2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7ADC79C-29A3-9179-EC5F-5515889D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65C7B2B-C71B-9469-50C5-FB862D40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331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49E84C-B37E-60AC-E571-99629AF7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CE7237F-21A2-757D-4C11-94D09891E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AC0A832-F0EB-2B6F-7378-98C2A48EB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4E6777A-D7DE-2CA0-7604-A375351F6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9EF928F-EF68-E6E1-10F3-E3302BD2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BAFF051-AAA3-B05C-43D8-C6B57594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143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5621A0-AD52-4D28-1558-BEA700CF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A5E631D7-6229-F52A-991B-BAEB02C08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50F4207-08EF-6537-A8F4-3AF4B9CD8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F127B41-A24B-BAC3-132E-286C04725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CE04756-909A-0B1B-7426-686827B9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CB720FE-A4DC-628D-D310-8B1FC92E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952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A7A494AF-7BA5-4A41-615A-4AA6A186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5099349-FBD5-FBCB-E167-82747DB38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8EC7180-3230-29EB-20AD-01A410020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FBDFA-F74C-4F7D-87B2-DED11CC3DAAA}" type="datetimeFigureOut">
              <a:rPr lang="tr-TR" smtClean="0"/>
              <a:t>15.09.2023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6285EFC-F718-8852-3A67-0C474CDA7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7B3774-E2E9-74E9-FDF4-8FB4D89B2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7F18-963F-44EB-A530-6D1FDDB549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894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9CD6EB-2FE6-4BE8-C2F6-755B70DB6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16736"/>
            <a:ext cx="9144000" cy="2387600"/>
          </a:xfrm>
        </p:spPr>
        <p:txBody>
          <a:bodyPr>
            <a:normAutofit/>
          </a:bodyPr>
          <a:lstStyle/>
          <a:p>
            <a:r>
              <a:rPr lang="tr-TR" sz="4800" b="1" dirty="0" err="1"/>
              <a:t>predatoR</a:t>
            </a:r>
            <a:br>
              <a:rPr lang="tr-TR" sz="4400" b="1" dirty="0"/>
            </a:br>
            <a:r>
              <a:rPr lang="en-US" sz="4000" b="1" dirty="0"/>
              <a:t>Mutation Impact Prediction Based on </a:t>
            </a:r>
            <a:br>
              <a:rPr lang="tr-TR" sz="4000" b="1" dirty="0"/>
            </a:br>
            <a:r>
              <a:rPr lang="en-US" sz="4000" b="1" dirty="0"/>
              <a:t>Network Properties</a:t>
            </a:r>
            <a:endParaRPr lang="tr-TR" sz="4400" b="1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DDD4E12-A731-5BFA-F305-311BB68E0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0859"/>
            <a:ext cx="9144000" cy="1720405"/>
          </a:xfrm>
        </p:spPr>
        <p:txBody>
          <a:bodyPr>
            <a:normAutofit/>
          </a:bodyPr>
          <a:lstStyle/>
          <a:p>
            <a:r>
              <a:rPr lang="tr-TR" dirty="0"/>
              <a:t>Berk Gürdamar, MSc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81E1213-9B29-3C56-90F1-79997B02B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120C5331-7B40-0560-CD07-23472FFB0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1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4830D5-6DB9-971F-D932-85746FD25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0247"/>
            <a:ext cx="10515600" cy="2256716"/>
          </a:xfrm>
        </p:spPr>
        <p:txBody>
          <a:bodyPr/>
          <a:lstStyle/>
          <a:p>
            <a:r>
              <a:rPr lang="tr-TR" dirty="0"/>
              <a:t>24 </a:t>
            </a:r>
            <a:r>
              <a:rPr lang="tr-TR" dirty="0" err="1"/>
              <a:t>unique</a:t>
            </a:r>
            <a:r>
              <a:rPr lang="tr-TR" dirty="0"/>
              <a:t> </a:t>
            </a:r>
            <a:r>
              <a:rPr lang="tr-TR" dirty="0" err="1"/>
              <a:t>features</a:t>
            </a:r>
            <a:endParaRPr lang="tr-TR" dirty="0"/>
          </a:p>
          <a:p>
            <a:pPr lvl="1"/>
            <a:r>
              <a:rPr lang="tr-TR" dirty="0"/>
              <a:t>6 network-</a:t>
            </a:r>
            <a:r>
              <a:rPr lang="tr-TR" dirty="0" err="1"/>
              <a:t>based</a:t>
            </a:r>
            <a:endParaRPr lang="tr-TR" dirty="0"/>
          </a:p>
          <a:p>
            <a:pPr lvl="1"/>
            <a:r>
              <a:rPr lang="tr-TR" dirty="0"/>
              <a:t>9 gene-</a:t>
            </a:r>
            <a:r>
              <a:rPr lang="tr-TR" dirty="0" err="1"/>
              <a:t>based</a:t>
            </a:r>
            <a:endParaRPr lang="tr-TR" dirty="0"/>
          </a:p>
          <a:p>
            <a:pPr lvl="1"/>
            <a:r>
              <a:rPr lang="tr-TR" dirty="0"/>
              <a:t>9 amino </a:t>
            </a:r>
            <a:r>
              <a:rPr lang="tr-TR" dirty="0" err="1"/>
              <a:t>acid-based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6BA7F28-AA00-A77D-E6AF-AC14C5C9B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8ADB104E-E427-F320-86CC-A59820BBA281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Processing</a:t>
            </a:r>
            <a:r>
              <a:rPr lang="tr-TR" b="1" dirty="0"/>
              <a:t> - </a:t>
            </a:r>
            <a:r>
              <a:rPr lang="tr-TR" b="1" dirty="0" err="1"/>
              <a:t>Features</a:t>
            </a:r>
            <a:endParaRPr lang="tr-TR" b="1" dirty="0"/>
          </a:p>
        </p:txBody>
      </p:sp>
      <p:pic>
        <p:nvPicPr>
          <p:cNvPr id="2" name="İçerik Yer Tutucusu 4">
            <a:extLst>
              <a:ext uri="{FF2B5EF4-FFF2-40B4-BE49-F238E27FC236}">
                <a16:creationId xmlns:a16="http://schemas.microsoft.com/office/drawing/2014/main" id="{F595476A-7B36-7234-7C8F-8E6C3127D3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" b="70444"/>
          <a:stretch/>
        </p:blipFill>
        <p:spPr>
          <a:xfrm>
            <a:off x="672725" y="1822234"/>
            <a:ext cx="10846549" cy="1823616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A9DC58C1-9686-CAF2-86DE-07598563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63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FE87254B-DD5F-5DA4-1037-4D0EC6053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" y="1259376"/>
            <a:ext cx="5321386" cy="53213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/>
              <p:nvPr/>
            </p:nvSpPr>
            <p:spPr>
              <a:xfrm>
                <a:off x="6096000" y="2477792"/>
                <a:ext cx="518808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sz="2400" dirty="0"/>
                  <a:t>Number of </a:t>
                </a:r>
                <a:r>
                  <a:rPr lang="tr-TR" sz="2400" dirty="0" err="1"/>
                  <a:t>links</a:t>
                </a:r>
                <a:r>
                  <a:rPr lang="tr-TR" sz="2400" dirty="0"/>
                  <a:t> of a </a:t>
                </a:r>
                <a:r>
                  <a:rPr lang="tr-TR" sz="2400" dirty="0" err="1"/>
                  <a:t>node</a:t>
                </a:r>
                <a:r>
                  <a:rPr lang="tr-T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sz="2400" dirty="0" err="1"/>
                  <a:t>Measure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for</a:t>
                </a:r>
                <a:r>
                  <a:rPr lang="tr-TR" sz="2400" dirty="0"/>
                  <a:t> </a:t>
                </a:r>
                <a:r>
                  <a:rPr lang="tr-TR" sz="2400" dirty="0" err="1"/>
                  <a:t>popularity</a:t>
                </a:r>
                <a:r>
                  <a:rPr lang="tr-TR" sz="2400" dirty="0"/>
                  <a:t>.</a:t>
                </a:r>
              </a:p>
              <a:p>
                <a:endParaRPr lang="tr-TR" sz="2400" dirty="0"/>
              </a:p>
              <a:p>
                <a:endParaRPr lang="tr-TR" sz="2400" dirty="0"/>
              </a:p>
              <a:p>
                <a:r>
                  <a:rPr lang="tr-TR" sz="2400" i="1" dirty="0"/>
                  <a:t>	</a:t>
                </a:r>
                <a:r>
                  <a:rPr lang="tr-TR" sz="2400" i="1" dirty="0" err="1"/>
                  <a:t>Degree</a:t>
                </a:r>
                <a:r>
                  <a:rPr lang="tr-TR" sz="2400" dirty="0"/>
                  <a:t>(A) = #</a:t>
                </a:r>
                <a14:m>
                  <m:oMath xmlns:m="http://schemas.openxmlformats.org/officeDocument/2006/math"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tr-T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tr-T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tr-T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77792"/>
                <a:ext cx="5188085" cy="1938992"/>
              </a:xfrm>
              <a:prstGeom prst="rect">
                <a:avLst/>
              </a:prstGeom>
              <a:blipFill>
                <a:blip r:embed="rId3"/>
                <a:stretch>
                  <a:fillRect l="-1528" t="-2508" b="-595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EC337E3-3E22-0007-0DCD-A9570738A423}"/>
              </a:ext>
            </a:extLst>
          </p:cNvPr>
          <p:cNvSpPr/>
          <p:nvPr/>
        </p:nvSpPr>
        <p:spPr>
          <a:xfrm>
            <a:off x="2540865" y="4708771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55D16-3A84-7E5A-E01E-F8A7B337DBFB}"/>
              </a:ext>
            </a:extLst>
          </p:cNvPr>
          <p:cNvSpPr/>
          <p:nvPr/>
        </p:nvSpPr>
        <p:spPr>
          <a:xfrm>
            <a:off x="3790545" y="4083931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34338-61FF-7350-76EE-0B9034230C4B}"/>
              </a:ext>
            </a:extLst>
          </p:cNvPr>
          <p:cNvSpPr/>
          <p:nvPr/>
        </p:nvSpPr>
        <p:spPr>
          <a:xfrm>
            <a:off x="4026538" y="2844173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89E570-463C-8C09-955C-44269D835E90}"/>
              </a:ext>
            </a:extLst>
          </p:cNvPr>
          <p:cNvSpPr/>
          <p:nvPr/>
        </p:nvSpPr>
        <p:spPr>
          <a:xfrm>
            <a:off x="1833729" y="2367625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2B061A57-B8DA-BAC3-7775-AFF8AE63B4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4" name="Başlık 1">
            <a:extLst>
              <a:ext uri="{FF2B5EF4-FFF2-40B4-BE49-F238E27FC236}">
                <a16:creationId xmlns:a16="http://schemas.microsoft.com/office/drawing/2014/main" id="{6358892D-5719-CBAB-01D7-F1949AA58E98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Network-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r>
              <a:rPr lang="tr-TR" sz="4400" b="1" dirty="0"/>
              <a:t> – </a:t>
            </a:r>
            <a:r>
              <a:rPr lang="tr-TR" sz="4400" b="1" dirty="0" err="1"/>
              <a:t>Degree</a:t>
            </a:r>
            <a:r>
              <a:rPr lang="tr-TR" sz="4400" b="1" dirty="0"/>
              <a:t> </a:t>
            </a:r>
            <a:r>
              <a:rPr lang="tr-TR" sz="4400" b="1" dirty="0" err="1"/>
              <a:t>Centrality</a:t>
            </a:r>
            <a:endParaRPr lang="tr-TR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AEB835-D0AE-8948-8A17-F7FA2186BDED}"/>
              </a:ext>
            </a:extLst>
          </p:cNvPr>
          <p:cNvSpPr/>
          <p:nvPr/>
        </p:nvSpPr>
        <p:spPr>
          <a:xfrm>
            <a:off x="2917865" y="3613047"/>
            <a:ext cx="603115" cy="60311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32B7CFA6-8B68-4D6C-FD97-F62B9EA6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99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FE87254B-DD5F-5DA4-1037-4D0EC6053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" y="1259376"/>
            <a:ext cx="5321386" cy="5321386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E35609F-5C83-E9F3-F145-80A36499CF8F}"/>
              </a:ext>
            </a:extLst>
          </p:cNvPr>
          <p:cNvSpPr txBox="1"/>
          <p:nvPr/>
        </p:nvSpPr>
        <p:spPr>
          <a:xfrm>
            <a:off x="6096000" y="2012545"/>
            <a:ext cx="51880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Number</a:t>
            </a:r>
            <a:r>
              <a:rPr lang="tr-TR" sz="2400" dirty="0"/>
              <a:t> of </a:t>
            </a:r>
            <a:r>
              <a:rPr lang="tr-TR" sz="2400" dirty="0" err="1"/>
              <a:t>links</a:t>
            </a:r>
            <a:r>
              <a:rPr lang="tr-TR" sz="2400" dirty="0"/>
              <a:t> of </a:t>
            </a:r>
            <a:r>
              <a:rPr lang="tr-TR" sz="2400" dirty="0" err="1"/>
              <a:t>neighbors</a:t>
            </a:r>
            <a:r>
              <a:rPr lang="tr-TR" sz="2400" dirty="0"/>
              <a:t> of a </a:t>
            </a:r>
            <a:r>
              <a:rPr lang="tr-TR" sz="2400" dirty="0" err="1"/>
              <a:t>node</a:t>
            </a:r>
            <a:r>
              <a:rPr lang="tr-T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Measures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influence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endParaRPr lang="tr-TR" sz="2400" dirty="0"/>
          </a:p>
          <a:p>
            <a:r>
              <a:rPr lang="tr-TR" sz="2400" i="1" dirty="0" err="1"/>
              <a:t>Eigen</a:t>
            </a:r>
            <a:r>
              <a:rPr lang="tr-TR" sz="2400" dirty="0"/>
              <a:t>(A) = </a:t>
            </a:r>
            <a:r>
              <a:rPr lang="tr-TR" sz="2400" i="1" dirty="0" err="1"/>
              <a:t>Degree</a:t>
            </a:r>
            <a:r>
              <a:rPr lang="tr-TR" sz="2400" dirty="0"/>
              <a:t>(B) + </a:t>
            </a:r>
            <a:r>
              <a:rPr lang="tr-TR" sz="2400" i="1" dirty="0" err="1"/>
              <a:t>Degree</a:t>
            </a:r>
            <a:r>
              <a:rPr lang="tr-TR" sz="2400" dirty="0"/>
              <a:t>(D) + 		      </a:t>
            </a:r>
            <a:r>
              <a:rPr lang="tr-TR" sz="2400" i="1" dirty="0" err="1"/>
              <a:t>Degree</a:t>
            </a:r>
            <a:r>
              <a:rPr lang="tr-TR" sz="2400" dirty="0"/>
              <a:t>(F) + </a:t>
            </a:r>
            <a:r>
              <a:rPr lang="tr-TR" sz="2400" i="1" dirty="0" err="1"/>
              <a:t>Degree</a:t>
            </a:r>
            <a:r>
              <a:rPr lang="tr-TR" sz="2400" dirty="0"/>
              <a:t>(I)</a:t>
            </a:r>
          </a:p>
          <a:p>
            <a:endParaRPr lang="tr-TR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337E3-3E22-0007-0DCD-A9570738A423}"/>
              </a:ext>
            </a:extLst>
          </p:cNvPr>
          <p:cNvSpPr/>
          <p:nvPr/>
        </p:nvSpPr>
        <p:spPr>
          <a:xfrm>
            <a:off x="2540865" y="4708771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355D16-3A84-7E5A-E01E-F8A7B337DBFB}"/>
              </a:ext>
            </a:extLst>
          </p:cNvPr>
          <p:cNvSpPr/>
          <p:nvPr/>
        </p:nvSpPr>
        <p:spPr>
          <a:xfrm>
            <a:off x="3790545" y="4083931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34338-61FF-7350-76EE-0B9034230C4B}"/>
              </a:ext>
            </a:extLst>
          </p:cNvPr>
          <p:cNvSpPr/>
          <p:nvPr/>
        </p:nvSpPr>
        <p:spPr>
          <a:xfrm>
            <a:off x="4026538" y="2844173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89E570-463C-8C09-955C-44269D835E90}"/>
              </a:ext>
            </a:extLst>
          </p:cNvPr>
          <p:cNvSpPr/>
          <p:nvPr/>
        </p:nvSpPr>
        <p:spPr>
          <a:xfrm>
            <a:off x="1833729" y="2367625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3C5B13-0D35-0C86-57A4-E7546F96220B}"/>
              </a:ext>
            </a:extLst>
          </p:cNvPr>
          <p:cNvSpPr/>
          <p:nvPr/>
        </p:nvSpPr>
        <p:spPr>
          <a:xfrm>
            <a:off x="763945" y="2907316"/>
            <a:ext cx="603115" cy="60311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32B5DC-8001-83E3-3BC6-5C2EC8A03DF5}"/>
              </a:ext>
            </a:extLst>
          </p:cNvPr>
          <p:cNvSpPr/>
          <p:nvPr/>
        </p:nvSpPr>
        <p:spPr>
          <a:xfrm>
            <a:off x="1444665" y="3854487"/>
            <a:ext cx="603115" cy="60311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E9865D-7370-DBA9-C650-B6B2C1039630}"/>
              </a:ext>
            </a:extLst>
          </p:cNvPr>
          <p:cNvSpPr/>
          <p:nvPr/>
        </p:nvSpPr>
        <p:spPr>
          <a:xfrm>
            <a:off x="4892969" y="3530751"/>
            <a:ext cx="603115" cy="60311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59DD1A-4237-FBC1-9698-AC001B7F88A4}"/>
              </a:ext>
            </a:extLst>
          </p:cNvPr>
          <p:cNvSpPr/>
          <p:nvPr/>
        </p:nvSpPr>
        <p:spPr>
          <a:xfrm>
            <a:off x="3143980" y="2001561"/>
            <a:ext cx="603115" cy="60311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FD6933BB-59EB-B1EB-B60A-5579111947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7" name="Başlık 1">
            <a:extLst>
              <a:ext uri="{FF2B5EF4-FFF2-40B4-BE49-F238E27FC236}">
                <a16:creationId xmlns:a16="http://schemas.microsoft.com/office/drawing/2014/main" id="{46A7CE11-ABAE-0325-CEAE-8CBD5E41E73D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Network-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r>
              <a:rPr lang="tr-TR" sz="4400" b="1" dirty="0"/>
              <a:t> – </a:t>
            </a:r>
            <a:r>
              <a:rPr lang="tr-TR" sz="4400" b="1" dirty="0" err="1"/>
              <a:t>Eigen</a:t>
            </a:r>
            <a:r>
              <a:rPr lang="tr-TR" sz="4400" b="1" dirty="0"/>
              <a:t> </a:t>
            </a:r>
            <a:r>
              <a:rPr lang="tr-TR" sz="4400" b="1" dirty="0" err="1"/>
              <a:t>Centrality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A0DBC18C-6DE1-3B4F-8098-37A8BD4F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5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FE87254B-DD5F-5DA4-1037-4D0EC6053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" y="1259376"/>
            <a:ext cx="5321386" cy="53213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/>
              <p:nvPr/>
            </p:nvSpPr>
            <p:spPr>
              <a:xfrm>
                <a:off x="5657774" y="2142692"/>
                <a:ext cx="58143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sz="2400" dirty="0"/>
                  <a:t>S</a:t>
                </a:r>
                <a:r>
                  <a:rPr lang="en-US" sz="2400" dirty="0" err="1"/>
                  <a:t>hortest</a:t>
                </a:r>
                <a:r>
                  <a:rPr lang="en-US" sz="2400" dirty="0"/>
                  <a:t> path distance between two nodes</a:t>
                </a:r>
                <a:r>
                  <a:rPr lang="tr-T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sz="2400" dirty="0" err="1"/>
                  <a:t>Sum</a:t>
                </a:r>
                <a:r>
                  <a:rPr lang="tr-TR" sz="2400" dirty="0"/>
                  <a:t> of </a:t>
                </a:r>
                <a:r>
                  <a:rPr lang="tr-TR" sz="2400" dirty="0" err="1"/>
                  <a:t>all</a:t>
                </a:r>
                <a:r>
                  <a:rPr lang="tr-TR" sz="2400" dirty="0"/>
                  <a:t> </a:t>
                </a:r>
                <a:r>
                  <a:rPr lang="tr-TR" sz="2400" dirty="0" err="1"/>
                  <a:t>shortest</a:t>
                </a:r>
                <a:r>
                  <a:rPr lang="tr-TR" sz="2400" dirty="0"/>
                  <a:t> </a:t>
                </a:r>
                <a:r>
                  <a:rPr lang="tr-TR" sz="2400" dirty="0" err="1"/>
                  <a:t>paths</a:t>
                </a:r>
                <a:r>
                  <a:rPr lang="tr-TR" sz="2400" dirty="0"/>
                  <a:t> of a </a:t>
                </a:r>
                <a:r>
                  <a:rPr lang="tr-TR" sz="2400" dirty="0" err="1"/>
                  <a:t>node</a:t>
                </a:r>
                <a:r>
                  <a:rPr lang="tr-TR" sz="2400" dirty="0"/>
                  <a:t>.</a:t>
                </a:r>
              </a:p>
              <a:p>
                <a:endParaRPr lang="tr-TR" sz="2400" dirty="0"/>
              </a:p>
              <a:p>
                <a:endParaRPr lang="tr-TR" sz="2400" dirty="0"/>
              </a:p>
              <a:p>
                <a:r>
                  <a:rPr lang="tr-TR" sz="2400" i="1" dirty="0" err="1"/>
                  <a:t>ShortestPath</a:t>
                </a:r>
                <a:r>
                  <a:rPr lang="tr-TR" sz="2400" dirty="0"/>
                  <a:t>(A)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𝑆h𝑜𝑟𝑡𝑒𝑠𝑡𝑃𝑎𝑡h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tr-TR" sz="2400" dirty="0"/>
              </a:p>
              <a:p>
                <a:endParaRPr lang="tr-TR" sz="24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774" y="2142692"/>
                <a:ext cx="5814384" cy="2677656"/>
              </a:xfrm>
              <a:prstGeom prst="rect">
                <a:avLst/>
              </a:prstGeom>
              <a:blipFill>
                <a:blip r:embed="rId3"/>
                <a:stretch>
                  <a:fillRect l="-1572" t="-1818" b="-190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Düz Bağlayıcı 3">
            <a:extLst>
              <a:ext uri="{FF2B5EF4-FFF2-40B4-BE49-F238E27FC236}">
                <a16:creationId xmlns:a16="http://schemas.microsoft.com/office/drawing/2014/main" id="{9F5D7021-AF92-6CB3-9F61-D8EFE2724371}"/>
              </a:ext>
            </a:extLst>
          </p:cNvPr>
          <p:cNvCxnSpPr>
            <a:cxnSpLocks/>
          </p:cNvCxnSpPr>
          <p:nvPr/>
        </p:nvCxnSpPr>
        <p:spPr>
          <a:xfrm flipV="1">
            <a:off x="3520440" y="3859530"/>
            <a:ext cx="1371600" cy="2667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9E8447B9-CDBC-812A-E144-8D04812486EE}"/>
              </a:ext>
            </a:extLst>
          </p:cNvPr>
          <p:cNvCxnSpPr>
            <a:cxnSpLocks/>
          </p:cNvCxnSpPr>
          <p:nvPr/>
        </p:nvCxnSpPr>
        <p:spPr>
          <a:xfrm flipV="1">
            <a:off x="3243580" y="2607469"/>
            <a:ext cx="147320" cy="100985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BB7652A6-2C84-0261-9DF1-F364367C127A}"/>
              </a:ext>
            </a:extLst>
          </p:cNvPr>
          <p:cNvCxnSpPr>
            <a:cxnSpLocks/>
          </p:cNvCxnSpPr>
          <p:nvPr/>
        </p:nvCxnSpPr>
        <p:spPr>
          <a:xfrm flipV="1">
            <a:off x="2026920" y="3968085"/>
            <a:ext cx="884405" cy="12385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865E291F-8E2B-A2AC-90C4-B8D4B4F4512F}"/>
              </a:ext>
            </a:extLst>
          </p:cNvPr>
          <p:cNvCxnSpPr>
            <a:cxnSpLocks/>
          </p:cNvCxnSpPr>
          <p:nvPr/>
        </p:nvCxnSpPr>
        <p:spPr>
          <a:xfrm flipH="1" flipV="1">
            <a:off x="1335024" y="3304032"/>
            <a:ext cx="1554480" cy="555498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A51BB6B2-8A42-733E-0D3F-8E935A8663F6}"/>
              </a:ext>
            </a:extLst>
          </p:cNvPr>
          <p:cNvSpPr txBox="1"/>
          <p:nvPr/>
        </p:nvSpPr>
        <p:spPr>
          <a:xfrm>
            <a:off x="4068221" y="35899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2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69A9797C-BFD1-A700-2B76-0BD6FE814D76}"/>
              </a:ext>
            </a:extLst>
          </p:cNvPr>
          <p:cNvSpPr txBox="1"/>
          <p:nvPr/>
        </p:nvSpPr>
        <p:spPr>
          <a:xfrm>
            <a:off x="3473861" y="40919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1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92F95EFB-DEF3-0F47-FFC3-68896287EB3C}"/>
              </a:ext>
            </a:extLst>
          </p:cNvPr>
          <p:cNvSpPr txBox="1"/>
          <p:nvPr/>
        </p:nvSpPr>
        <p:spPr>
          <a:xfrm>
            <a:off x="2977328" y="430022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1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551F8632-73AF-F7D9-C028-CBCDB3B49D16}"/>
              </a:ext>
            </a:extLst>
          </p:cNvPr>
          <p:cNvSpPr txBox="1"/>
          <p:nvPr/>
        </p:nvSpPr>
        <p:spPr>
          <a:xfrm>
            <a:off x="2604807" y="30592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1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B3BB0318-5F76-9BF6-3D4B-60C6A629EE7E}"/>
              </a:ext>
            </a:extLst>
          </p:cNvPr>
          <p:cNvSpPr txBox="1"/>
          <p:nvPr/>
        </p:nvSpPr>
        <p:spPr>
          <a:xfrm>
            <a:off x="3601720" y="32202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1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BABF98FA-E110-56CC-0A0F-5BE0EDCA89BE}"/>
              </a:ext>
            </a:extLst>
          </p:cNvPr>
          <p:cNvSpPr txBox="1"/>
          <p:nvPr/>
        </p:nvSpPr>
        <p:spPr>
          <a:xfrm>
            <a:off x="3076793" y="28951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2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2D3EC315-FB59-5B6E-E2D6-34BA5F9E6F65}"/>
              </a:ext>
            </a:extLst>
          </p:cNvPr>
          <p:cNvSpPr txBox="1"/>
          <p:nvPr/>
        </p:nvSpPr>
        <p:spPr>
          <a:xfrm>
            <a:off x="2370673" y="39924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2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BDC5D8EE-E54B-3324-77D9-C08BD6FA05D5}"/>
              </a:ext>
            </a:extLst>
          </p:cNvPr>
          <p:cNvSpPr txBox="1"/>
          <p:nvPr/>
        </p:nvSpPr>
        <p:spPr>
          <a:xfrm>
            <a:off x="2110977" y="335840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2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4B2373E1-59F0-AA7F-D139-0DEA19AA1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21" name="Başlık 1">
            <a:extLst>
              <a:ext uri="{FF2B5EF4-FFF2-40B4-BE49-F238E27FC236}">
                <a16:creationId xmlns:a16="http://schemas.microsoft.com/office/drawing/2014/main" id="{AE68D26F-C9C8-64E7-A360-58FBC62912ED}"/>
              </a:ext>
            </a:extLst>
          </p:cNvPr>
          <p:cNvSpPr txBox="1">
            <a:spLocks/>
          </p:cNvSpPr>
          <p:nvPr/>
        </p:nvSpPr>
        <p:spPr>
          <a:xfrm>
            <a:off x="838199" y="462405"/>
            <a:ext cx="1142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Network-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r>
              <a:rPr lang="tr-TR" sz="4400" b="1" dirty="0"/>
              <a:t> – </a:t>
            </a:r>
            <a:r>
              <a:rPr lang="tr-TR" sz="4400" b="1" spc="-150" dirty="0" err="1"/>
              <a:t>Shortest</a:t>
            </a:r>
            <a:r>
              <a:rPr lang="tr-TR" sz="4400" b="1" spc="-150" dirty="0"/>
              <a:t> </a:t>
            </a:r>
            <a:r>
              <a:rPr lang="tr-TR" sz="4400" b="1" spc="-150" dirty="0" err="1"/>
              <a:t>Path</a:t>
            </a:r>
            <a:r>
              <a:rPr lang="tr-TR" sz="4400" b="1" spc="-150" dirty="0"/>
              <a:t> </a:t>
            </a:r>
            <a:r>
              <a:rPr lang="tr-TR" sz="4400" b="1" spc="-150" dirty="0" err="1"/>
              <a:t>Score</a:t>
            </a:r>
            <a:endParaRPr lang="tr-TR" b="1" spc="-150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FD9FE1F0-CBE4-435B-C1E2-1ED158EE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96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FE87254B-DD5F-5DA4-1037-4D0EC6053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" y="1259376"/>
            <a:ext cx="5321386" cy="53213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/>
              <p:nvPr/>
            </p:nvSpPr>
            <p:spPr>
              <a:xfrm>
                <a:off x="5685206" y="2409013"/>
                <a:ext cx="5814384" cy="2418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sz="2400" dirty="0"/>
                  <a:t>M</a:t>
                </a:r>
                <a:r>
                  <a:rPr lang="en-US" sz="2400" dirty="0" err="1"/>
                  <a:t>easures</a:t>
                </a:r>
                <a:r>
                  <a:rPr lang="en-US" sz="2400" dirty="0"/>
                  <a:t> all shortest paths between nodes </a:t>
                </a:r>
                <a:r>
                  <a:rPr lang="en-US" sz="2400" i="1" dirty="0" err="1"/>
                  <a:t>i</a:t>
                </a:r>
                <a:r>
                  <a:rPr lang="en-US" sz="2400" i="1" dirty="0"/>
                  <a:t>, </a:t>
                </a:r>
                <a:r>
                  <a:rPr lang="tr-TR" sz="2400" i="1" dirty="0"/>
                  <a:t>j,</a:t>
                </a:r>
                <a:r>
                  <a:rPr lang="en-US" sz="2400" dirty="0"/>
                  <a:t> </a:t>
                </a:r>
                <a:r>
                  <a:rPr lang="en-US" sz="2400" i="1" dirty="0" err="1"/>
                  <a:t>i≠j≠k</a:t>
                </a:r>
                <a:r>
                  <a:rPr lang="tr-TR" sz="2400" i="1" dirty="0"/>
                  <a:t> </a:t>
                </a:r>
                <a:r>
                  <a:rPr lang="tr-TR" sz="2400" dirty="0" err="1"/>
                  <a:t>and</a:t>
                </a:r>
                <a:r>
                  <a:rPr lang="tr-TR" sz="2400" dirty="0"/>
                  <a:t> c</a:t>
                </a:r>
                <a:r>
                  <a:rPr lang="en-US" sz="2400" dirty="0" err="1"/>
                  <a:t>alculates</a:t>
                </a:r>
                <a:r>
                  <a:rPr lang="en-US" sz="2400" dirty="0"/>
                  <a:t> how many times the path go across the node </a:t>
                </a:r>
                <a:r>
                  <a:rPr lang="en-US" sz="2400" i="1" dirty="0"/>
                  <a:t>k</a:t>
                </a:r>
                <a:r>
                  <a:rPr lang="tr-TR" sz="2400" i="1" dirty="0"/>
                  <a:t>.</a:t>
                </a:r>
              </a:p>
              <a:p>
                <a:endParaRPr lang="tr-TR" sz="2400" dirty="0"/>
              </a:p>
              <a:p>
                <a:r>
                  <a:rPr lang="tr-TR" sz="2400" i="1" dirty="0" err="1"/>
                  <a:t>Betweenness</a:t>
                </a:r>
                <a:r>
                  <a:rPr lang="tr-TR" sz="2400" dirty="0"/>
                  <a:t>(A)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tr-T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tr-TR" sz="2800" b="0" i="1" baseline="-25000" smtClean="0">
                            <a:latin typeface="Cambria Math" panose="02040503050406030204" pitchFamily="18" charset="0"/>
                          </a:rPr>
                          <m:t>𝑖𝐴𝑗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tr-TR" sz="2800" b="0" i="1" smtClean="0">
                            <a:latin typeface="Cambria Math" panose="02040503050406030204" pitchFamily="18" charset="0"/>
                          </a:rPr>
                          <m:t>𝑔𝑖𝑗</m:t>
                        </m:r>
                      </m:e>
                    </m:nary>
                  </m:oMath>
                </a14:m>
                <a:endParaRPr lang="tr-TR" sz="2400" dirty="0"/>
              </a:p>
              <a:p>
                <a:endParaRPr lang="tr-TR" sz="24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206" y="2409013"/>
                <a:ext cx="5814384" cy="2418996"/>
              </a:xfrm>
              <a:prstGeom prst="rect">
                <a:avLst/>
              </a:prstGeom>
              <a:blipFill>
                <a:blip r:embed="rId3"/>
                <a:stretch>
                  <a:fillRect l="-1679" t="-20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5373FA4-5D56-8BBB-4CBD-5A6748B7BBBA}"/>
              </a:ext>
            </a:extLst>
          </p:cNvPr>
          <p:cNvSpPr/>
          <p:nvPr/>
        </p:nvSpPr>
        <p:spPr>
          <a:xfrm>
            <a:off x="2913254" y="3618511"/>
            <a:ext cx="603115" cy="6031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12E570E-D883-771F-EAC5-4A51DBDC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65F4FEC3-EB2D-81D1-A638-6FD829055A07}"/>
              </a:ext>
            </a:extLst>
          </p:cNvPr>
          <p:cNvSpPr txBox="1">
            <a:spLocks/>
          </p:cNvSpPr>
          <p:nvPr/>
        </p:nvSpPr>
        <p:spPr>
          <a:xfrm>
            <a:off x="838199" y="462405"/>
            <a:ext cx="1142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Network-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r>
              <a:rPr lang="tr-TR" sz="4400" b="1" dirty="0"/>
              <a:t> – </a:t>
            </a:r>
            <a:r>
              <a:rPr lang="tr-TR" sz="4400" b="1" spc="-150" dirty="0" err="1"/>
              <a:t>Betweenness</a:t>
            </a:r>
            <a:r>
              <a:rPr lang="tr-TR" sz="4400" b="1" spc="-150" dirty="0"/>
              <a:t> </a:t>
            </a:r>
            <a:r>
              <a:rPr lang="tr-TR" sz="4400" b="1" spc="-150" dirty="0" err="1"/>
              <a:t>Centrality</a:t>
            </a:r>
            <a:endParaRPr lang="tr-TR" b="1" spc="-150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607DB009-0F00-78D4-75F0-E0B81C26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23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FE87254B-DD5F-5DA4-1037-4D0EC6053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" y="1259376"/>
            <a:ext cx="5321386" cy="53213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/>
              <p:nvPr/>
            </p:nvSpPr>
            <p:spPr>
              <a:xfrm>
                <a:off x="5657774" y="2283363"/>
                <a:ext cx="5980107" cy="310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tr-TR" sz="2400" dirty="0" err="1"/>
                  <a:t>Subnetwork</a:t>
                </a:r>
                <a:r>
                  <a:rPr lang="tr-TR" sz="2400" dirty="0"/>
                  <a:t> in </a:t>
                </a:r>
                <a:r>
                  <a:rPr lang="tr-TR" sz="2400" dirty="0" err="1"/>
                  <a:t>which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all</a:t>
                </a:r>
                <a:r>
                  <a:rPr lang="tr-TR" sz="2400" dirty="0"/>
                  <a:t> </a:t>
                </a:r>
                <a:r>
                  <a:rPr lang="tr-TR" sz="2400" dirty="0" err="1"/>
                  <a:t>nodes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are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connected</a:t>
                </a:r>
                <a:r>
                  <a:rPr lang="tr-TR" sz="2400" dirty="0"/>
                  <a:t>.</a:t>
                </a:r>
              </a:p>
              <a:p>
                <a:endParaRPr lang="tr-TR" sz="2400" dirty="0"/>
              </a:p>
              <a:p>
                <a:endParaRPr lang="tr-TR" sz="2400" dirty="0"/>
              </a:p>
              <a:p>
                <a:r>
                  <a:rPr lang="tr-TR" sz="2400" i="1" dirty="0" err="1"/>
                  <a:t>Clique</a:t>
                </a:r>
                <a:r>
                  <a:rPr lang="tr-TR" sz="2400" dirty="0"/>
                  <a:t>(E)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tr-T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tr-T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tr-T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tr-T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tr-T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tr-T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tr-T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tr-T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tr-T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tr-T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tr-T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tr-T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tr-T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tr-TR" sz="2400" dirty="0">
                    <a:solidFill>
                      <a:schemeClr val="bg1"/>
                    </a:solidFill>
                  </a:rPr>
                  <a:t>/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tr-T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tr-TR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𝐷𝑒𝑔𝑟𝑒𝑒</m:t>
                            </m:r>
                            <m:r>
                              <a:rPr lang="tr-TR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tr-TR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tr-TR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tr-T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tr-TR" sz="2400" dirty="0"/>
              </a:p>
              <a:p>
                <a:r>
                  <a:rPr lang="tr-TR" sz="2200" i="1" dirty="0" err="1"/>
                  <a:t>where</a:t>
                </a:r>
                <a:r>
                  <a:rPr lang="tr-TR" sz="2200" i="1" dirty="0"/>
                  <a:t> N</a:t>
                </a:r>
                <a:r>
                  <a:rPr lang="tr-TR" sz="2200" dirty="0"/>
                  <a:t>(E) = </a:t>
                </a:r>
                <a:r>
                  <a:rPr lang="tr-TR" sz="2200" dirty="0" err="1"/>
                  <a:t>Neighbors</a:t>
                </a:r>
                <a:r>
                  <a:rPr lang="tr-TR" sz="2200" dirty="0"/>
                  <a:t> of </a:t>
                </a:r>
                <a:r>
                  <a:rPr lang="tr-TR" sz="2200" dirty="0" err="1"/>
                  <a:t>node</a:t>
                </a:r>
                <a:r>
                  <a:rPr lang="tr-TR" sz="2200" dirty="0"/>
                  <a:t> E</a:t>
                </a:r>
              </a:p>
              <a:p>
                <a:endParaRPr lang="tr-TR" sz="2400" dirty="0"/>
              </a:p>
              <a:p>
                <a:endParaRPr lang="tr-TR" sz="24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1E35609F-5C83-E9F3-F145-80A36499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774" y="2283363"/>
                <a:ext cx="5980107" cy="3107454"/>
              </a:xfrm>
              <a:prstGeom prst="rect">
                <a:avLst/>
              </a:prstGeom>
              <a:blipFill>
                <a:blip r:embed="rId3"/>
                <a:stretch>
                  <a:fillRect l="-1529" t="-157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sim 9">
            <a:extLst>
              <a:ext uri="{FF2B5EF4-FFF2-40B4-BE49-F238E27FC236}">
                <a16:creationId xmlns:a16="http://schemas.microsoft.com/office/drawing/2014/main" id="{774F5558-6FF7-0346-4254-BB47779EF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19702DD6-A102-BBAD-6D84-8D4F0EB1038D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Network-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r>
              <a:rPr lang="tr-TR" sz="4400" b="1" dirty="0"/>
              <a:t> – </a:t>
            </a:r>
            <a:r>
              <a:rPr lang="tr-TR" b="1" dirty="0" err="1"/>
              <a:t>Clique</a:t>
            </a:r>
            <a:r>
              <a:rPr lang="tr-TR" b="1" dirty="0"/>
              <a:t> </a:t>
            </a:r>
            <a:r>
              <a:rPr lang="tr-TR" sz="4400" b="1" dirty="0" err="1"/>
              <a:t>Score</a:t>
            </a:r>
            <a:endParaRPr lang="tr-TR" b="1" dirty="0"/>
          </a:p>
        </p:txBody>
      </p:sp>
      <p:cxnSp>
        <p:nvCxnSpPr>
          <p:cNvPr id="2" name="Düz Bağlayıcı 1">
            <a:extLst>
              <a:ext uri="{FF2B5EF4-FFF2-40B4-BE49-F238E27FC236}">
                <a16:creationId xmlns:a16="http://schemas.microsoft.com/office/drawing/2014/main" id="{2864637F-06B8-9D1B-FADB-B0D46B07ED5F}"/>
              </a:ext>
            </a:extLst>
          </p:cNvPr>
          <p:cNvCxnSpPr>
            <a:cxnSpLocks/>
          </p:cNvCxnSpPr>
          <p:nvPr/>
        </p:nvCxnSpPr>
        <p:spPr>
          <a:xfrm flipH="1" flipV="1">
            <a:off x="2432304" y="2788920"/>
            <a:ext cx="1609344" cy="265176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476A459-A01E-127A-5A56-55F8C03E3A23}"/>
              </a:ext>
            </a:extLst>
          </p:cNvPr>
          <p:cNvSpPr/>
          <p:nvPr/>
        </p:nvSpPr>
        <p:spPr>
          <a:xfrm>
            <a:off x="3141660" y="1991144"/>
            <a:ext cx="603115" cy="603115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44096618-74AC-D85E-D457-BFE2C5A7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9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FE87254B-DD5F-5DA4-1037-4D0EC6053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9" y="1259376"/>
            <a:ext cx="5321386" cy="5321386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E35609F-5C83-E9F3-F145-80A36499CF8F}"/>
              </a:ext>
            </a:extLst>
          </p:cNvPr>
          <p:cNvSpPr txBox="1"/>
          <p:nvPr/>
        </p:nvSpPr>
        <p:spPr>
          <a:xfrm>
            <a:off x="6225541" y="2593131"/>
            <a:ext cx="54123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Calculates</a:t>
            </a:r>
            <a:r>
              <a:rPr lang="tr-TR" sz="2400" dirty="0"/>
              <a:t>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Google’s</a:t>
            </a:r>
            <a:r>
              <a:rPr lang="tr-TR" sz="2400" dirty="0"/>
              <a:t> </a:t>
            </a:r>
            <a:r>
              <a:rPr lang="tr-TR" sz="2400" dirty="0" err="1"/>
              <a:t>PageRank</a:t>
            </a:r>
            <a:r>
              <a:rPr lang="tr-TR" sz="2400" dirty="0"/>
              <a:t> </a:t>
            </a:r>
            <a:r>
              <a:rPr lang="tr-TR" sz="2400" dirty="0" err="1"/>
              <a:t>scores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each</a:t>
            </a:r>
            <a:r>
              <a:rPr lang="tr-TR" sz="2400" dirty="0"/>
              <a:t> </a:t>
            </a:r>
            <a:r>
              <a:rPr lang="tr-TR" sz="2400" dirty="0" err="1"/>
              <a:t>node</a:t>
            </a:r>
            <a:r>
              <a:rPr lang="tr-T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/>
              <a:t>Algorithm</a:t>
            </a:r>
            <a:r>
              <a:rPr lang="tr-TR" sz="2400" dirty="0"/>
              <a:t> </a:t>
            </a:r>
            <a:r>
              <a:rPr lang="en-US" sz="2400" dirty="0"/>
              <a:t>gives some approximation of a page's importance or quality</a:t>
            </a:r>
            <a:r>
              <a:rPr lang="tr-TR" sz="2400" dirty="0"/>
              <a:t>.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38236C11-9ACD-0C39-9491-5823E77B388F}"/>
              </a:ext>
            </a:extLst>
          </p:cNvPr>
          <p:cNvSpPr txBox="1"/>
          <p:nvPr/>
        </p:nvSpPr>
        <p:spPr>
          <a:xfrm>
            <a:off x="3392083" y="374428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0.188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0837C30-C408-E67D-6010-D47B71411932}"/>
              </a:ext>
            </a:extLst>
          </p:cNvPr>
          <p:cNvSpPr txBox="1"/>
          <p:nvPr/>
        </p:nvSpPr>
        <p:spPr>
          <a:xfrm>
            <a:off x="4266171" y="422434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0.062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91A6763-C524-1678-4472-CA116A8763BC}"/>
              </a:ext>
            </a:extLst>
          </p:cNvPr>
          <p:cNvSpPr txBox="1"/>
          <p:nvPr/>
        </p:nvSpPr>
        <p:spPr>
          <a:xfrm>
            <a:off x="5366272" y="3674059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0.061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37EC539F-328F-8634-92AC-7F28B8E4DB8B}"/>
              </a:ext>
            </a:extLst>
          </p:cNvPr>
          <p:cNvSpPr txBox="1"/>
          <p:nvPr/>
        </p:nvSpPr>
        <p:spPr>
          <a:xfrm>
            <a:off x="4507387" y="2950464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0.158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B3E6559-56C2-F4BC-6879-D43FD25B82C4}"/>
              </a:ext>
            </a:extLst>
          </p:cNvPr>
          <p:cNvSpPr txBox="1"/>
          <p:nvPr/>
        </p:nvSpPr>
        <p:spPr>
          <a:xfrm>
            <a:off x="3627274" y="2116939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0.102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E359786-F539-3EF1-9776-8AC15F26A221}"/>
              </a:ext>
            </a:extLst>
          </p:cNvPr>
          <p:cNvSpPr txBox="1"/>
          <p:nvPr/>
        </p:nvSpPr>
        <p:spPr>
          <a:xfrm>
            <a:off x="1791576" y="2166687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0.190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4D9B9763-A73C-E80C-6228-AF9309A85336}"/>
              </a:ext>
            </a:extLst>
          </p:cNvPr>
          <p:cNvSpPr txBox="1"/>
          <p:nvPr/>
        </p:nvSpPr>
        <p:spPr>
          <a:xfrm>
            <a:off x="313603" y="304324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0.099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6297065-796D-15B4-8289-9F5E635D44D5}"/>
              </a:ext>
            </a:extLst>
          </p:cNvPr>
          <p:cNvSpPr txBox="1"/>
          <p:nvPr/>
        </p:nvSpPr>
        <p:spPr>
          <a:xfrm>
            <a:off x="968296" y="3993810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0.099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706A29D8-0178-85A4-A610-9E8E812EA41B}"/>
              </a:ext>
            </a:extLst>
          </p:cNvPr>
          <p:cNvSpPr txBox="1"/>
          <p:nvPr/>
        </p:nvSpPr>
        <p:spPr>
          <a:xfrm>
            <a:off x="3021413" y="4857613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/>
              <a:t>0.040</a:t>
            </a: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37EF3BEE-2E52-FF0C-17D1-E1B422EFC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20" name="Başlık 1">
            <a:extLst>
              <a:ext uri="{FF2B5EF4-FFF2-40B4-BE49-F238E27FC236}">
                <a16:creationId xmlns:a16="http://schemas.microsoft.com/office/drawing/2014/main" id="{A45BA2C6-47EC-2EBB-1425-38BD1BAFC5BE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Network-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r>
              <a:rPr lang="tr-TR" sz="4400" b="1" dirty="0"/>
              <a:t> – </a:t>
            </a:r>
            <a:r>
              <a:rPr lang="tr-TR" sz="4400" b="1" spc="-150" dirty="0" err="1"/>
              <a:t>PageRank</a:t>
            </a:r>
            <a:r>
              <a:rPr lang="tr-TR" sz="4400" b="1" spc="-150" dirty="0"/>
              <a:t> </a:t>
            </a:r>
            <a:r>
              <a:rPr lang="tr-TR" sz="4400" b="1" spc="-150" dirty="0" err="1"/>
              <a:t>Centrality</a:t>
            </a:r>
            <a:endParaRPr lang="tr-TR" b="1" spc="-150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783696C5-5AEF-4CA1-BF01-3B9B1D88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4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060B72-9578-43A9-1AB3-79709D9C5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4287"/>
            <a:ext cx="10515600" cy="3872675"/>
          </a:xfrm>
        </p:spPr>
        <p:txBody>
          <a:bodyPr/>
          <a:lstStyle/>
          <a:p>
            <a:r>
              <a:rPr lang="tr-TR" dirty="0" err="1"/>
              <a:t>Scores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chain</a:t>
            </a:r>
            <a:r>
              <a:rPr lang="tr-TR" dirty="0"/>
              <a:t> </a:t>
            </a:r>
            <a:r>
              <a:rPr lang="tr-TR" dirty="0" err="1"/>
              <a:t>seperately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Scores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converted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Z-</a:t>
            </a:r>
            <a:r>
              <a:rPr lang="tr-TR" dirty="0" err="1"/>
              <a:t>scores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chain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Scores</a:t>
            </a:r>
            <a:r>
              <a:rPr lang="tr-TR" dirty="0"/>
              <a:t> of C</a:t>
            </a:r>
            <a:r>
              <a:rPr lang="el-GR" dirty="0"/>
              <a:t>α </a:t>
            </a:r>
            <a:r>
              <a:rPr lang="tr-TR" dirty="0" err="1"/>
              <a:t>atoms</a:t>
            </a:r>
            <a:r>
              <a:rPr lang="tr-TR" dirty="0"/>
              <a:t> of an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positions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760202DF-16BF-B847-00D0-AF70FB365F87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Network-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Scores</a:t>
            </a:r>
            <a:endParaRPr lang="tr-TR" b="1" spc="-15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4FBFE9E-FE3D-1178-706D-2F917BAEA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AC6D723C-B8BA-F4E0-EB7F-28F5C8110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25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2CE63CB-408A-741B-8DC5-3454E0AF8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gnomAD</a:t>
            </a:r>
            <a:r>
              <a:rPr lang="en-US" sz="2400" dirty="0"/>
              <a:t> </a:t>
            </a:r>
            <a:r>
              <a:rPr lang="tr-TR" sz="2400" dirty="0" err="1"/>
              <a:t>metrics</a:t>
            </a:r>
            <a:endParaRPr lang="tr-TR" sz="2400" dirty="0"/>
          </a:p>
          <a:p>
            <a:pPr lvl="1"/>
            <a:r>
              <a:rPr lang="en-US" sz="2000" dirty="0"/>
              <a:t>Missense Z-scores</a:t>
            </a:r>
            <a:endParaRPr lang="tr-TR" sz="2000" dirty="0"/>
          </a:p>
          <a:p>
            <a:pPr lvl="1"/>
            <a:r>
              <a:rPr lang="en-US" sz="2000" dirty="0"/>
              <a:t>Synonymous Z-scores</a:t>
            </a:r>
            <a:endParaRPr lang="tr-TR" sz="2000" dirty="0"/>
          </a:p>
          <a:p>
            <a:pPr lvl="1"/>
            <a:r>
              <a:rPr lang="tr-TR" sz="2000" dirty="0"/>
              <a:t>P</a:t>
            </a:r>
            <a:r>
              <a:rPr lang="en-US" sz="2000" dirty="0" err="1"/>
              <a:t>robability</a:t>
            </a:r>
            <a:r>
              <a:rPr lang="en-US" sz="2000" dirty="0"/>
              <a:t> of loss of function intolerance (</a:t>
            </a:r>
            <a:r>
              <a:rPr lang="en-US" sz="2000" dirty="0" err="1"/>
              <a:t>pLI</a:t>
            </a:r>
            <a:r>
              <a:rPr lang="tr-TR" sz="2000" dirty="0"/>
              <a:t>)</a:t>
            </a:r>
          </a:p>
          <a:p>
            <a:r>
              <a:rPr lang="tr-TR" sz="2400" dirty="0" err="1"/>
              <a:t>Associated</a:t>
            </a:r>
            <a:r>
              <a:rPr lang="tr-TR" sz="2400" dirty="0"/>
              <a:t> KEGG </a:t>
            </a:r>
            <a:r>
              <a:rPr lang="tr-TR" sz="2400" dirty="0" err="1"/>
              <a:t>pathway</a:t>
            </a:r>
            <a:r>
              <a:rPr lang="tr-TR" sz="2400" dirty="0"/>
              <a:t> </a:t>
            </a:r>
            <a:r>
              <a:rPr lang="tr-TR" sz="2400" dirty="0" err="1"/>
              <a:t>number</a:t>
            </a:r>
            <a:endParaRPr lang="tr-TR" sz="2400" dirty="0"/>
          </a:p>
          <a:p>
            <a:r>
              <a:rPr lang="tr-TR" sz="2400" dirty="0" err="1"/>
              <a:t>Associated</a:t>
            </a:r>
            <a:r>
              <a:rPr lang="tr-TR" sz="2400" dirty="0"/>
              <a:t> GO </a:t>
            </a:r>
            <a:r>
              <a:rPr lang="tr-TR" sz="2400" dirty="0" err="1"/>
              <a:t>term</a:t>
            </a:r>
            <a:r>
              <a:rPr lang="tr-TR" sz="2400" dirty="0"/>
              <a:t> </a:t>
            </a:r>
            <a:r>
              <a:rPr lang="tr-TR" sz="2400" dirty="0" err="1"/>
              <a:t>number</a:t>
            </a:r>
            <a:endParaRPr lang="tr-TR" sz="2400" dirty="0"/>
          </a:p>
          <a:p>
            <a:r>
              <a:rPr lang="tr-TR" sz="2400" dirty="0"/>
              <a:t>A</a:t>
            </a:r>
            <a:r>
              <a:rPr lang="en-US" sz="2400" dirty="0" err="1"/>
              <a:t>ssociated</a:t>
            </a:r>
            <a:r>
              <a:rPr lang="en-US" sz="2400" dirty="0"/>
              <a:t> disease number from </a:t>
            </a:r>
            <a:r>
              <a:rPr lang="en-US" sz="2400" dirty="0" err="1"/>
              <a:t>DisGeNET</a:t>
            </a:r>
            <a:r>
              <a:rPr lang="en-US" sz="2400" dirty="0"/>
              <a:t> </a:t>
            </a:r>
            <a:endParaRPr lang="tr-TR" sz="2400" dirty="0"/>
          </a:p>
          <a:p>
            <a:r>
              <a:rPr lang="tr-TR" sz="2400" dirty="0" err="1"/>
              <a:t>Genic</a:t>
            </a:r>
            <a:r>
              <a:rPr lang="tr-TR" sz="2400" dirty="0"/>
              <a:t> </a:t>
            </a:r>
            <a:r>
              <a:rPr lang="tr-TR" sz="2400" dirty="0" err="1"/>
              <a:t>Intolerance</a:t>
            </a:r>
            <a:r>
              <a:rPr lang="tr-TR" sz="2400" dirty="0"/>
              <a:t> </a:t>
            </a:r>
            <a:r>
              <a:rPr lang="tr-TR" sz="2400" dirty="0" err="1"/>
              <a:t>score</a:t>
            </a:r>
            <a:endParaRPr lang="tr-TR" sz="2400" dirty="0"/>
          </a:p>
          <a:p>
            <a:r>
              <a:rPr lang="tr-TR" sz="2400" dirty="0"/>
              <a:t>Gene </a:t>
            </a:r>
            <a:r>
              <a:rPr lang="tr-TR" sz="2400" dirty="0" err="1"/>
              <a:t>essentiality</a:t>
            </a:r>
            <a:r>
              <a:rPr lang="tr-TR" sz="2400" dirty="0"/>
              <a:t> </a:t>
            </a:r>
            <a:r>
              <a:rPr lang="tr-TR" sz="2400" dirty="0" err="1"/>
              <a:t>score</a:t>
            </a:r>
            <a:r>
              <a:rPr lang="tr-TR" sz="2400" dirty="0"/>
              <a:t> </a:t>
            </a:r>
            <a:r>
              <a:rPr lang="tr-TR" sz="2400" dirty="0" err="1"/>
              <a:t>from</a:t>
            </a:r>
            <a:r>
              <a:rPr lang="tr-TR" sz="2400" dirty="0"/>
              <a:t> Online </a:t>
            </a:r>
            <a:r>
              <a:rPr lang="tr-TR" sz="2400" dirty="0" err="1"/>
              <a:t>GEne</a:t>
            </a:r>
            <a:r>
              <a:rPr lang="tr-TR" sz="2400" dirty="0"/>
              <a:t> </a:t>
            </a:r>
            <a:r>
              <a:rPr lang="tr-TR" sz="2400" dirty="0" err="1"/>
              <a:t>Essentiality</a:t>
            </a:r>
            <a:r>
              <a:rPr lang="tr-TR" sz="2400" dirty="0"/>
              <a:t> (OGEE) v3 </a:t>
            </a:r>
          </a:p>
          <a:p>
            <a:r>
              <a:rPr lang="tr-TR" sz="2400" dirty="0"/>
              <a:t>M</a:t>
            </a:r>
            <a:r>
              <a:rPr lang="en-US" sz="2400" dirty="0" err="1"/>
              <a:t>edian</a:t>
            </a:r>
            <a:r>
              <a:rPr lang="en-US" sz="2400" dirty="0"/>
              <a:t> gene expression values of genes from Genotype-Tissue Expression (</a:t>
            </a:r>
            <a:r>
              <a:rPr lang="en-US" sz="2400" dirty="0" err="1"/>
              <a:t>GTEx</a:t>
            </a:r>
            <a:r>
              <a:rPr lang="en-US" sz="2400" dirty="0"/>
              <a:t>) portal 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657A07F-554C-311A-5CF4-BFD8C3BC9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A488D234-E22B-D521-0BA4-1574F009CC38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Gene</a:t>
            </a:r>
            <a:r>
              <a:rPr lang="tr-TR" sz="4400" b="1" dirty="0"/>
              <a:t>-</a:t>
            </a:r>
            <a:r>
              <a:rPr lang="tr-TR" sz="4400" b="1" dirty="0" err="1"/>
              <a:t>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BF86A3C0-48B8-63DB-D623-82946BC88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48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6C8B17-B76A-9850-76DA-9F7E7C6EC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825625"/>
            <a:ext cx="6324600" cy="4351338"/>
          </a:xfrm>
        </p:spPr>
        <p:txBody>
          <a:bodyPr/>
          <a:lstStyle/>
          <a:p>
            <a:r>
              <a:rPr lang="tr-TR" dirty="0"/>
              <a:t>A</a:t>
            </a:r>
            <a:r>
              <a:rPr lang="en-US" dirty="0" err="1"/>
              <a:t>ggregated</a:t>
            </a:r>
            <a:r>
              <a:rPr lang="en-US" dirty="0"/>
              <a:t> from sequencing of more than 125,000 exomes and 15,000 human genomes</a:t>
            </a:r>
            <a:r>
              <a:rPr lang="tr-TR" dirty="0"/>
              <a:t>.</a:t>
            </a:r>
          </a:p>
          <a:p>
            <a:r>
              <a:rPr lang="en-US" dirty="0"/>
              <a:t>Constrain </a:t>
            </a:r>
            <a:r>
              <a:rPr lang="tr-TR" dirty="0" err="1"/>
              <a:t>metrics</a:t>
            </a:r>
            <a:r>
              <a:rPr lang="tr-TR" dirty="0"/>
              <a:t> </a:t>
            </a:r>
            <a:r>
              <a:rPr lang="en-US" dirty="0"/>
              <a:t>are based on observed vs. expected number of rare SNVs of a gene</a:t>
            </a:r>
            <a:r>
              <a:rPr lang="tr-TR" dirty="0"/>
              <a:t>.</a:t>
            </a:r>
          </a:p>
          <a:p>
            <a:r>
              <a:rPr lang="en-US" dirty="0"/>
              <a:t>Higher Z-scores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pLI</a:t>
            </a:r>
            <a:r>
              <a:rPr lang="tr-TR" dirty="0"/>
              <a:t> </a:t>
            </a:r>
            <a:r>
              <a:rPr lang="tr-TR" dirty="0" err="1"/>
              <a:t>scores</a:t>
            </a:r>
            <a:r>
              <a:rPr lang="en-US" dirty="0"/>
              <a:t> indicates less tolerance to variation</a:t>
            </a:r>
            <a:r>
              <a:rPr lang="tr-TR" dirty="0"/>
              <a:t>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F201309-AAAC-B0BB-B345-CD3FCABCC1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AC997AD1-90CC-D8FA-9BCA-B28FD14649F7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 err="1"/>
              <a:t>gnomAD</a:t>
            </a:r>
            <a:r>
              <a:rPr lang="tr-TR" sz="4400" b="1" dirty="0"/>
              <a:t> </a:t>
            </a:r>
            <a:r>
              <a:rPr lang="tr-TR" b="1" dirty="0" err="1"/>
              <a:t>M</a:t>
            </a:r>
            <a:r>
              <a:rPr lang="tr-TR" sz="4400" b="1" dirty="0" err="1"/>
              <a:t>etrics</a:t>
            </a:r>
            <a:endParaRPr lang="tr-TR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193AA40-4EB0-45C6-DC38-AD973E42C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9" y="2417363"/>
            <a:ext cx="3872747" cy="2023273"/>
          </a:xfrm>
          <a:prstGeom prst="rect">
            <a:avLst/>
          </a:prstGeom>
        </p:spPr>
      </p:pic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A99CF9BA-C57D-FB45-6E33-6A6A73DD5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8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0D7419-94C2-51CE-08A8-65D8D090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120"/>
            <a:ext cx="10515600" cy="4036185"/>
          </a:xfrm>
        </p:spPr>
        <p:txBody>
          <a:bodyPr>
            <a:normAutofit/>
          </a:bodyPr>
          <a:lstStyle/>
          <a:p>
            <a:r>
              <a:rPr lang="tr-TR" sz="3200" dirty="0" err="1"/>
              <a:t>Approach</a:t>
            </a:r>
            <a:r>
              <a:rPr lang="tr-TR" sz="3200" dirty="0"/>
              <a:t> </a:t>
            </a:r>
            <a:r>
              <a:rPr lang="tr-TR" sz="3200" dirty="0" err="1"/>
              <a:t>for</a:t>
            </a:r>
            <a:r>
              <a:rPr lang="tr-TR" sz="3200" dirty="0"/>
              <a:t> </a:t>
            </a:r>
            <a:r>
              <a:rPr lang="tr-TR" sz="3200" dirty="0" err="1"/>
              <a:t>classifying</a:t>
            </a:r>
            <a:r>
              <a:rPr lang="tr-TR" sz="3200" dirty="0"/>
              <a:t> </a:t>
            </a:r>
            <a:r>
              <a:rPr lang="tr-TR" sz="3200" dirty="0" err="1"/>
              <a:t>mutations</a:t>
            </a:r>
            <a:r>
              <a:rPr lang="tr-TR" sz="3200" dirty="0"/>
              <a:t> as </a:t>
            </a:r>
            <a:r>
              <a:rPr lang="tr-TR" sz="3200" dirty="0" err="1"/>
              <a:t>pathogenic</a:t>
            </a:r>
            <a:r>
              <a:rPr lang="tr-TR" sz="3200" dirty="0"/>
              <a:t> </a:t>
            </a:r>
            <a:r>
              <a:rPr lang="tr-TR" sz="3200" dirty="0" err="1"/>
              <a:t>or</a:t>
            </a:r>
            <a:r>
              <a:rPr lang="tr-TR" sz="3200" dirty="0"/>
              <a:t> </a:t>
            </a:r>
            <a:r>
              <a:rPr lang="tr-TR" sz="3200" dirty="0" err="1"/>
              <a:t>neutral</a:t>
            </a:r>
            <a:r>
              <a:rPr lang="tr-TR" sz="3200" dirty="0"/>
              <a:t> </a:t>
            </a:r>
            <a:r>
              <a:rPr lang="tr-TR" sz="3200" dirty="0" err="1"/>
              <a:t>using</a:t>
            </a:r>
            <a:r>
              <a:rPr lang="tr-TR" sz="3200" dirty="0"/>
              <a:t> </a:t>
            </a:r>
            <a:r>
              <a:rPr lang="tr-TR" sz="3200" dirty="0" err="1"/>
              <a:t>several</a:t>
            </a:r>
            <a:r>
              <a:rPr lang="tr-TR" sz="3200" dirty="0"/>
              <a:t> </a:t>
            </a:r>
            <a:r>
              <a:rPr lang="tr-TR" sz="3200" dirty="0" err="1"/>
              <a:t>different</a:t>
            </a:r>
            <a:r>
              <a:rPr lang="tr-TR" sz="3200" dirty="0"/>
              <a:t> </a:t>
            </a:r>
            <a:r>
              <a:rPr lang="tr-TR" sz="3200" dirty="0" err="1"/>
              <a:t>information</a:t>
            </a:r>
            <a:r>
              <a:rPr lang="tr-TR" sz="3200" dirty="0"/>
              <a:t>.</a:t>
            </a:r>
          </a:p>
          <a:p>
            <a:pPr lvl="1"/>
            <a:r>
              <a:rPr lang="tr-TR" sz="2800" dirty="0" err="1"/>
              <a:t>Sequence</a:t>
            </a:r>
            <a:endParaRPr lang="tr-TR" sz="2800" dirty="0"/>
          </a:p>
          <a:p>
            <a:pPr lvl="1"/>
            <a:r>
              <a:rPr lang="tr-TR" sz="2800" dirty="0" err="1"/>
              <a:t>Structure</a:t>
            </a:r>
            <a:endParaRPr lang="tr-TR" sz="2800" dirty="0"/>
          </a:p>
          <a:p>
            <a:pPr lvl="1"/>
            <a:r>
              <a:rPr lang="tr-TR" sz="2800" dirty="0" err="1"/>
              <a:t>Thermodynamic</a:t>
            </a:r>
            <a:endParaRPr lang="tr-TR" sz="2800" dirty="0"/>
          </a:p>
          <a:p>
            <a:pPr lvl="1"/>
            <a:r>
              <a:rPr lang="tr-TR" sz="2800" dirty="0"/>
              <a:t>Machine </a:t>
            </a:r>
            <a:r>
              <a:rPr lang="tr-TR" sz="2800" dirty="0" err="1"/>
              <a:t>learning</a:t>
            </a:r>
            <a:endParaRPr lang="tr-TR" sz="2800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AFD9CE3F-DD89-E476-558F-6CC1FF515920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Mutation</a:t>
            </a:r>
            <a:r>
              <a:rPr lang="tr-TR" b="1" dirty="0"/>
              <a:t> I</a:t>
            </a:r>
            <a:r>
              <a:rPr lang="en-US" b="1" dirty="0" err="1"/>
              <a:t>mpact</a:t>
            </a:r>
            <a:r>
              <a:rPr lang="en-US" b="1" dirty="0"/>
              <a:t> </a:t>
            </a:r>
            <a:r>
              <a:rPr lang="tr-TR" b="1" dirty="0" err="1"/>
              <a:t>Prediction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6A8C9301-5311-06E2-4F2F-D30ADFA2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FDAAFB0-5173-6FA9-8928-CC90F482A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4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5A72661-FCEB-BB28-946D-FBB5C7B9E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718" y="2577245"/>
            <a:ext cx="6013315" cy="3608861"/>
          </a:xfrm>
        </p:spPr>
        <p:txBody>
          <a:bodyPr/>
          <a:lstStyle/>
          <a:p>
            <a:r>
              <a:rPr lang="en-US" dirty="0"/>
              <a:t>KEGG database consist</a:t>
            </a:r>
            <a:r>
              <a:rPr lang="tr-TR" dirty="0"/>
              <a:t>s</a:t>
            </a:r>
            <a:r>
              <a:rPr lang="en-US" dirty="0"/>
              <a:t> of 15 both manually and computationally curated databases</a:t>
            </a:r>
            <a:r>
              <a:rPr lang="tr-TR" dirty="0"/>
              <a:t>.</a:t>
            </a:r>
          </a:p>
          <a:p>
            <a:endParaRPr lang="en-US" dirty="0"/>
          </a:p>
          <a:p>
            <a:r>
              <a:rPr lang="en-US" dirty="0"/>
              <a:t>All human KEGG pathways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associated</a:t>
            </a:r>
            <a:r>
              <a:rPr lang="tr-TR" dirty="0"/>
              <a:t> </a:t>
            </a:r>
            <a:r>
              <a:rPr lang="tr-TR" dirty="0" err="1"/>
              <a:t>genes</a:t>
            </a:r>
            <a:r>
              <a:rPr lang="tr-TR" dirty="0"/>
              <a:t> </a:t>
            </a:r>
            <a:r>
              <a:rPr lang="en-US" dirty="0"/>
              <a:t>were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.</a:t>
            </a:r>
          </a:p>
        </p:txBody>
      </p:sp>
      <p:pic>
        <p:nvPicPr>
          <p:cNvPr id="3074" name="Picture 2" descr="KEGG - Wikipedia">
            <a:extLst>
              <a:ext uri="{FF2B5EF4-FFF2-40B4-BE49-F238E27FC236}">
                <a16:creationId xmlns:a16="http://schemas.microsoft.com/office/drawing/2014/main" id="{8D2BBED8-5F57-8CBA-5A1C-7A17B24B3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0877"/>
            <a:ext cx="35433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EB89370-7844-CE08-E724-FDC09381B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6A3E0D94-A759-CCDF-3162-75EF3B235906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Number</a:t>
            </a:r>
            <a:r>
              <a:rPr lang="tr-TR" b="1" dirty="0"/>
              <a:t> of </a:t>
            </a:r>
            <a:r>
              <a:rPr lang="tr-TR" b="1" dirty="0" err="1"/>
              <a:t>Associated</a:t>
            </a:r>
            <a:r>
              <a:rPr lang="tr-TR" b="1" dirty="0"/>
              <a:t> KEGG </a:t>
            </a:r>
            <a:r>
              <a:rPr lang="tr-TR" b="1" dirty="0" err="1"/>
              <a:t>Pathways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60847FAE-E14B-AA7B-8A2F-CFA95EFB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59F75DD-222C-DF74-D1B8-594B03B0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aim of GO is creating a controlled language and apply it to all eukaryotes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r>
              <a:rPr lang="tr-TR" sz="2400" dirty="0"/>
              <a:t>GO </a:t>
            </a:r>
            <a:r>
              <a:rPr lang="tr-TR" sz="2400" dirty="0" err="1"/>
              <a:t>categories</a:t>
            </a:r>
            <a:r>
              <a:rPr lang="tr-TR" sz="2400" dirty="0"/>
              <a:t>:</a:t>
            </a:r>
          </a:p>
          <a:p>
            <a:pPr lvl="1"/>
            <a:r>
              <a:rPr lang="tr-TR" dirty="0"/>
              <a:t>B</a:t>
            </a:r>
            <a:r>
              <a:rPr lang="en-US" dirty="0" err="1"/>
              <a:t>iological</a:t>
            </a:r>
            <a:r>
              <a:rPr lang="en-US" dirty="0"/>
              <a:t> process, </a:t>
            </a:r>
            <a:endParaRPr lang="tr-TR" dirty="0"/>
          </a:p>
          <a:p>
            <a:pPr lvl="1"/>
            <a:r>
              <a:rPr lang="tr-TR" dirty="0"/>
              <a:t>M</a:t>
            </a:r>
            <a:r>
              <a:rPr lang="en-US" dirty="0" err="1"/>
              <a:t>olecular</a:t>
            </a:r>
            <a:r>
              <a:rPr lang="en-US" dirty="0"/>
              <a:t> function,</a:t>
            </a:r>
            <a:endParaRPr lang="tr-TR" dirty="0"/>
          </a:p>
          <a:p>
            <a:pPr lvl="1"/>
            <a:r>
              <a:rPr lang="tr-TR" dirty="0"/>
              <a:t>C</a:t>
            </a:r>
            <a:r>
              <a:rPr lang="en-US" dirty="0" err="1"/>
              <a:t>ellular</a:t>
            </a:r>
            <a:r>
              <a:rPr lang="en-US" dirty="0"/>
              <a:t> component</a:t>
            </a:r>
            <a:endParaRPr lang="tr-TR" dirty="0"/>
          </a:p>
          <a:p>
            <a:endParaRPr lang="tr-TR" sz="2400" dirty="0"/>
          </a:p>
          <a:p>
            <a:r>
              <a:rPr lang="tr-TR" sz="2400" dirty="0" err="1"/>
              <a:t>Filters</a:t>
            </a:r>
            <a:r>
              <a:rPr lang="tr-TR" sz="2400" dirty="0"/>
              <a:t>: </a:t>
            </a:r>
          </a:p>
          <a:p>
            <a:pPr lvl="1"/>
            <a:r>
              <a:rPr lang="tr-TR" dirty="0"/>
              <a:t>B</a:t>
            </a:r>
            <a:r>
              <a:rPr lang="en-US" dirty="0" err="1"/>
              <a:t>iological</a:t>
            </a:r>
            <a:r>
              <a:rPr lang="en-US" dirty="0"/>
              <a:t> process</a:t>
            </a:r>
            <a:r>
              <a:rPr lang="tr-TR" dirty="0"/>
              <a:t> domain</a:t>
            </a:r>
          </a:p>
          <a:p>
            <a:pPr lvl="1"/>
            <a:r>
              <a:rPr lang="tr-TR" dirty="0" err="1"/>
              <a:t>Experimental</a:t>
            </a:r>
            <a:r>
              <a:rPr lang="tr-TR" dirty="0"/>
              <a:t> </a:t>
            </a:r>
            <a:r>
              <a:rPr lang="tr-TR" dirty="0" err="1"/>
              <a:t>evidence</a:t>
            </a:r>
            <a:r>
              <a:rPr lang="tr-TR" dirty="0"/>
              <a:t> </a:t>
            </a:r>
            <a:r>
              <a:rPr lang="tr-TR" dirty="0" err="1"/>
              <a:t>codes</a:t>
            </a:r>
            <a:r>
              <a:rPr lang="tr-TR" dirty="0"/>
              <a:t> </a:t>
            </a:r>
            <a:r>
              <a:rPr lang="en-US" dirty="0"/>
              <a:t>(EXP, IDA, IPI, IMP, IGI, IEP, HAD, HMP and HEP) 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/>
              <a:t>terms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6499474-32B3-06D7-1B12-588B5392B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BB24D6B8-C0E5-9821-3D62-FCB5A5C7D212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Number</a:t>
            </a:r>
            <a:r>
              <a:rPr lang="tr-TR" b="1" dirty="0"/>
              <a:t> of </a:t>
            </a:r>
            <a:r>
              <a:rPr lang="tr-TR" b="1" dirty="0" err="1"/>
              <a:t>Associated</a:t>
            </a:r>
            <a:r>
              <a:rPr lang="tr-TR" b="1" dirty="0"/>
              <a:t> GO-BP </a:t>
            </a:r>
            <a:r>
              <a:rPr lang="tr-TR" b="1" dirty="0" err="1"/>
              <a:t>Terms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694A4649-4648-47A6-7AFE-5574DD16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00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92B4099D-2C18-DEE6-1EED-DE9E4EEFF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r="17634"/>
          <a:stretch/>
        </p:blipFill>
        <p:spPr>
          <a:xfrm>
            <a:off x="479962" y="2653389"/>
            <a:ext cx="4319325" cy="1955188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8BE9FC1-6C39-93C1-5BF4-7733A42575AD}"/>
              </a:ext>
            </a:extLst>
          </p:cNvPr>
          <p:cNvSpPr txBox="1"/>
          <p:nvPr/>
        </p:nvSpPr>
        <p:spPr>
          <a:xfrm>
            <a:off x="5212080" y="1789889"/>
            <a:ext cx="582881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DisGeNET</a:t>
            </a:r>
            <a:r>
              <a:rPr lang="en-US" sz="2400" dirty="0"/>
              <a:t> is a human database for gene-variant associations with diseases</a:t>
            </a:r>
            <a:r>
              <a:rPr lang="tr-T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/>
              <a:t>Integrates</a:t>
            </a:r>
            <a:r>
              <a:rPr lang="tr-TR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ea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urated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datasets from experts, 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GWAS catalogue, 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Literature</a:t>
            </a:r>
            <a:r>
              <a:rPr lang="tr-TR" sz="2400" dirty="0">
                <a:effectLst/>
                <a:ea typeface="Times New Roman" panose="02020603050405020304" pitchFamily="18" charset="0"/>
              </a:rPr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400" dirty="0">
                <a:ea typeface="Times New Roman" panose="02020603050405020304" pitchFamily="18" charset="0"/>
              </a:rPr>
              <a:t>A</a:t>
            </a:r>
            <a:r>
              <a:rPr lang="en-US" sz="2400" dirty="0" err="1">
                <a:effectLst/>
                <a:ea typeface="Times New Roman" panose="02020603050405020304" pitchFamily="18" charset="0"/>
              </a:rPr>
              <a:t>nimal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models</a:t>
            </a:r>
            <a:endParaRPr lang="tr-TR" sz="24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400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</a:rPr>
              <a:t>Curated gene-disease associations dataset</a:t>
            </a:r>
            <a:r>
              <a:rPr lang="tr-TR" sz="2400" dirty="0">
                <a:effectLst/>
                <a:ea typeface="Times New Roman" panose="02020603050405020304" pitchFamily="18" charset="0"/>
              </a:rPr>
              <a:t>.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endParaRPr lang="tr-TR" sz="2400" dirty="0"/>
          </a:p>
          <a:p>
            <a:endParaRPr lang="tr-TR" sz="24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C4CC009-DFBE-19D4-DBC1-EAB3B431C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599F9F20-FABE-0D15-7DC3-2A7C9DA5A334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spc="-150" dirty="0" err="1"/>
              <a:t>Number</a:t>
            </a:r>
            <a:r>
              <a:rPr lang="tr-TR" b="1" spc="-150" dirty="0"/>
              <a:t> of </a:t>
            </a:r>
            <a:r>
              <a:rPr lang="en-US" b="1" spc="-150" dirty="0"/>
              <a:t>Associated </a:t>
            </a:r>
            <a:r>
              <a:rPr lang="tr-TR" b="1" spc="-150" dirty="0"/>
              <a:t>D</a:t>
            </a:r>
            <a:r>
              <a:rPr lang="en-US" b="1" spc="-150" dirty="0" err="1"/>
              <a:t>isease</a:t>
            </a:r>
            <a:r>
              <a:rPr lang="tr-TR" b="1" spc="-150" dirty="0"/>
              <a:t>s </a:t>
            </a:r>
            <a:r>
              <a:rPr lang="en-US" b="1" spc="-150" dirty="0"/>
              <a:t>from </a:t>
            </a:r>
            <a:r>
              <a:rPr lang="en-US" b="1" spc="-150" dirty="0" err="1"/>
              <a:t>DisGeNET</a:t>
            </a:r>
            <a:r>
              <a:rPr lang="en-US" b="1" spc="-150" dirty="0"/>
              <a:t> </a:t>
            </a:r>
            <a:endParaRPr lang="tr-TR" b="1" spc="-150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39B3FF77-7047-5B40-7F35-CFF7A2C6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İçerik Yer Tutucusu 11">
            <a:extLst>
              <a:ext uri="{FF2B5EF4-FFF2-40B4-BE49-F238E27FC236}">
                <a16:creationId xmlns:a16="http://schemas.microsoft.com/office/drawing/2014/main" id="{01203D1B-3546-07E6-4CF8-72106B38B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81" y="2172544"/>
            <a:ext cx="2512911" cy="2512911"/>
          </a:xfr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33735366-4497-BEAC-95DA-1BFEF2A37520}"/>
              </a:ext>
            </a:extLst>
          </p:cNvPr>
          <p:cNvSpPr txBox="1"/>
          <p:nvPr/>
        </p:nvSpPr>
        <p:spPr>
          <a:xfrm>
            <a:off x="4277252" y="1874727"/>
            <a:ext cx="72076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6,500 whole exome sequencing data</a:t>
            </a:r>
            <a:r>
              <a:rPr lang="tr-TR" sz="2800" dirty="0"/>
              <a:t>.</a:t>
            </a:r>
            <a:r>
              <a:rPr lang="en-US" sz="2800" dirty="0"/>
              <a:t> </a:t>
            </a: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/>
              <a:t>S</a:t>
            </a:r>
            <a:r>
              <a:rPr lang="en-US" sz="2800" dirty="0"/>
              <a:t>core that based on observed and expected number of variations found on a gene</a:t>
            </a:r>
            <a:r>
              <a:rPr lang="tr-TR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/>
              <a:t>Filters</a:t>
            </a:r>
            <a:r>
              <a:rPr lang="tr-TR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800" dirty="0"/>
              <a:t>M</a:t>
            </a:r>
            <a:r>
              <a:rPr lang="en-US" sz="2800" dirty="0" err="1"/>
              <a:t>inor</a:t>
            </a:r>
            <a:r>
              <a:rPr lang="en-US" sz="2800" dirty="0"/>
              <a:t> allele frequency (MAF) filter at 0.1%</a:t>
            </a:r>
            <a:endParaRPr lang="tr-TR" sz="2800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8ACD14CD-656F-838A-E1F5-B1050AA1C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7" name="Başlık 1">
            <a:extLst>
              <a:ext uri="{FF2B5EF4-FFF2-40B4-BE49-F238E27FC236}">
                <a16:creationId xmlns:a16="http://schemas.microsoft.com/office/drawing/2014/main" id="{40AC0BF0-AFA8-9BF0-6BB2-E8B1BB867FFF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Genic</a:t>
            </a:r>
            <a:r>
              <a:rPr lang="tr-TR" b="1" dirty="0"/>
              <a:t> </a:t>
            </a:r>
            <a:r>
              <a:rPr lang="tr-TR" b="1" dirty="0" err="1"/>
              <a:t>Intolerance</a:t>
            </a:r>
            <a:r>
              <a:rPr lang="tr-TR" b="1" dirty="0"/>
              <a:t> </a:t>
            </a:r>
            <a:r>
              <a:rPr lang="tr-TR" b="1" dirty="0" err="1"/>
              <a:t>Score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35293F13-C2BF-0BB9-EDA8-013308DFB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3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29241D-B77C-2E8C-0009-9A6638E32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Large-scale</a:t>
            </a:r>
            <a:r>
              <a:rPr lang="tr-TR" dirty="0"/>
              <a:t> gene </a:t>
            </a:r>
            <a:r>
              <a:rPr lang="tr-TR" dirty="0" err="1"/>
              <a:t>essentiality</a:t>
            </a:r>
            <a:r>
              <a:rPr lang="tr-TR" dirty="0"/>
              <a:t> </a:t>
            </a:r>
            <a:r>
              <a:rPr lang="tr-TR" dirty="0" err="1"/>
              <a:t>experiments</a:t>
            </a:r>
            <a:endParaRPr lang="tr-TR" dirty="0"/>
          </a:p>
          <a:p>
            <a:pPr lvl="1"/>
            <a:r>
              <a:rPr lang="tr-TR" sz="2000" dirty="0"/>
              <a:t>NCBI </a:t>
            </a:r>
            <a:r>
              <a:rPr lang="tr-TR" sz="2000" dirty="0" err="1"/>
              <a:t>PubMed</a:t>
            </a:r>
            <a:r>
              <a:rPr lang="tr-TR" sz="2000" dirty="0"/>
              <a:t> </a:t>
            </a:r>
            <a:r>
              <a:rPr lang="tr-TR" sz="2000" dirty="0" err="1"/>
              <a:t>database</a:t>
            </a:r>
            <a:endParaRPr lang="tr-TR" sz="2000" dirty="0"/>
          </a:p>
          <a:p>
            <a:pPr lvl="1"/>
            <a:endParaRPr lang="tr-TR" sz="2000" dirty="0"/>
          </a:p>
          <a:p>
            <a:r>
              <a:rPr lang="tr-TR" dirty="0"/>
              <a:t>Model </a:t>
            </a:r>
            <a:r>
              <a:rPr lang="tr-TR" dirty="0" err="1"/>
              <a:t>organisms</a:t>
            </a:r>
            <a:endParaRPr lang="tr-TR" dirty="0"/>
          </a:p>
          <a:p>
            <a:pPr lvl="1"/>
            <a:r>
              <a:rPr lang="tr-TR" sz="2000" i="1" dirty="0" err="1"/>
              <a:t>Drosophila</a:t>
            </a:r>
            <a:r>
              <a:rPr lang="tr-TR" sz="2000" i="1" dirty="0"/>
              <a:t> </a:t>
            </a:r>
            <a:r>
              <a:rPr lang="tr-TR" sz="2000" i="1" dirty="0" err="1"/>
              <a:t>melanogaster</a:t>
            </a:r>
            <a:r>
              <a:rPr lang="tr-TR" sz="2000" dirty="0"/>
              <a:t>, </a:t>
            </a:r>
            <a:r>
              <a:rPr lang="tr-TR" sz="2000" i="1" dirty="0" err="1"/>
              <a:t>Caenorhabditis</a:t>
            </a:r>
            <a:r>
              <a:rPr lang="tr-TR" sz="2000" i="1" dirty="0"/>
              <a:t> </a:t>
            </a:r>
            <a:r>
              <a:rPr lang="tr-TR" sz="2000" i="1" dirty="0" err="1"/>
              <a:t>elegans</a:t>
            </a:r>
            <a:r>
              <a:rPr lang="tr-TR" sz="2000" dirty="0"/>
              <a:t>, </a:t>
            </a:r>
            <a:r>
              <a:rPr lang="tr-TR" sz="2000" i="1" dirty="0" err="1"/>
              <a:t>Saccharomyces</a:t>
            </a:r>
            <a:r>
              <a:rPr lang="tr-TR" sz="2000" i="1" dirty="0"/>
              <a:t> </a:t>
            </a:r>
            <a:r>
              <a:rPr lang="tr-TR" sz="2000" i="1" dirty="0" err="1"/>
              <a:t>cerevisiae</a:t>
            </a:r>
            <a:r>
              <a:rPr lang="tr-TR" sz="2000" i="1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i="1" dirty="0" err="1"/>
              <a:t>Arabidopsis</a:t>
            </a:r>
            <a:r>
              <a:rPr lang="tr-TR" sz="2000" i="1" dirty="0"/>
              <a:t> </a:t>
            </a:r>
            <a:r>
              <a:rPr lang="tr-TR" sz="2000" i="1" dirty="0" err="1"/>
              <a:t>thaliana</a:t>
            </a:r>
            <a:endParaRPr lang="tr-TR" sz="2000" i="1" dirty="0"/>
          </a:p>
          <a:p>
            <a:pPr lvl="1"/>
            <a:endParaRPr lang="tr-TR" sz="2000" i="1" dirty="0"/>
          </a:p>
          <a:p>
            <a:r>
              <a:rPr lang="en-US" dirty="0"/>
              <a:t>Collection of known factors influencing gene essentiality</a:t>
            </a:r>
            <a:endParaRPr lang="tr-TR" dirty="0"/>
          </a:p>
          <a:p>
            <a:pPr lvl="1"/>
            <a:r>
              <a:rPr lang="tr-TR" sz="2000" dirty="0"/>
              <a:t>Fu</a:t>
            </a:r>
            <a:r>
              <a:rPr lang="en-US" sz="2000" dirty="0" err="1"/>
              <a:t>nctional</a:t>
            </a:r>
            <a:r>
              <a:rPr lang="en-US" sz="2000" dirty="0"/>
              <a:t> annotation</a:t>
            </a:r>
            <a:r>
              <a:rPr lang="tr-TR" sz="2000" dirty="0"/>
              <a:t> </a:t>
            </a:r>
            <a:r>
              <a:rPr lang="en-US" sz="2000" dirty="0"/>
              <a:t>of a gene</a:t>
            </a:r>
            <a:endParaRPr lang="tr-TR" sz="2000" dirty="0"/>
          </a:p>
          <a:p>
            <a:pPr lvl="1"/>
            <a:r>
              <a:rPr lang="tr-TR" sz="2000" dirty="0"/>
              <a:t>E</a:t>
            </a:r>
            <a:r>
              <a:rPr lang="en-US" sz="2000" dirty="0" err="1"/>
              <a:t>arly</a:t>
            </a:r>
            <a:r>
              <a:rPr lang="en-US" sz="2000" dirty="0"/>
              <a:t> expression during embryonic</a:t>
            </a:r>
            <a:r>
              <a:rPr lang="tr-TR" sz="2000" dirty="0"/>
              <a:t> </a:t>
            </a:r>
            <a:r>
              <a:rPr lang="en-US" sz="2000" dirty="0"/>
              <a:t>development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D309598-995F-8168-0457-95E7D68107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96BB6B44-2342-72DB-A4F8-3605BEBE578F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Gene </a:t>
            </a:r>
            <a:r>
              <a:rPr lang="tr-TR" b="1" dirty="0" err="1"/>
              <a:t>Essentiality</a:t>
            </a:r>
            <a:r>
              <a:rPr lang="tr-TR" b="1" dirty="0"/>
              <a:t> </a:t>
            </a:r>
            <a:r>
              <a:rPr lang="tr-TR" b="1" dirty="0" err="1"/>
              <a:t>Score</a:t>
            </a:r>
            <a:r>
              <a:rPr lang="tr-TR" b="1" dirty="0"/>
              <a:t> </a:t>
            </a:r>
            <a:r>
              <a:rPr lang="tr-TR" b="1" dirty="0" err="1"/>
              <a:t>from</a:t>
            </a:r>
            <a:r>
              <a:rPr lang="tr-TR" b="1" dirty="0"/>
              <a:t> OGEE v3 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70D328C6-0F97-B14C-FBCE-AD2905F2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44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ED391A-C108-C1AF-CD00-0E59A1818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562" y="1825625"/>
            <a:ext cx="6373238" cy="4351338"/>
          </a:xfrm>
        </p:spPr>
        <p:txBody>
          <a:bodyPr>
            <a:normAutofit lnSpcReduction="10000"/>
          </a:bodyPr>
          <a:lstStyle/>
          <a:p>
            <a:r>
              <a:rPr lang="tr-TR" dirty="0" err="1"/>
              <a:t>Contains</a:t>
            </a:r>
            <a:r>
              <a:rPr lang="tr-TR" dirty="0"/>
              <a:t> </a:t>
            </a:r>
            <a:r>
              <a:rPr lang="tr-TR" dirty="0" err="1"/>
              <a:t>tissue</a:t>
            </a:r>
            <a:r>
              <a:rPr lang="tr-TR" dirty="0"/>
              <a:t> </a:t>
            </a:r>
            <a:r>
              <a:rPr lang="tr-TR" dirty="0" err="1"/>
              <a:t>expression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multiple </a:t>
            </a:r>
            <a:r>
              <a:rPr lang="tr-TR" dirty="0" err="1"/>
              <a:t>tissues</a:t>
            </a:r>
            <a:r>
              <a:rPr lang="tr-TR" dirty="0"/>
              <a:t>.</a:t>
            </a:r>
          </a:p>
          <a:p>
            <a:r>
              <a:rPr lang="tr-TR" dirty="0" err="1"/>
              <a:t>Aim</a:t>
            </a:r>
            <a:r>
              <a:rPr lang="tr-TR" dirty="0"/>
              <a:t> is</a:t>
            </a:r>
            <a:r>
              <a:rPr lang="en-US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en-US" dirty="0"/>
              <a:t>study the relationship between genetic</a:t>
            </a:r>
            <a:r>
              <a:rPr lang="tr-TR" dirty="0"/>
              <a:t> </a:t>
            </a:r>
            <a:r>
              <a:rPr lang="en-US" dirty="0"/>
              <a:t>variation and gene expression in human tissues.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Dataset</a:t>
            </a:r>
            <a:r>
              <a:rPr lang="tr-TR" dirty="0"/>
              <a:t>:</a:t>
            </a:r>
          </a:p>
          <a:p>
            <a:pPr lvl="1"/>
            <a:r>
              <a:rPr lang="en-US" dirty="0"/>
              <a:t>Tissue-specific median transcript per million (TPM) gene expression dataset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Contains</a:t>
            </a:r>
            <a:r>
              <a:rPr lang="tr-TR" dirty="0"/>
              <a:t> gene </a:t>
            </a:r>
            <a:r>
              <a:rPr lang="tr-TR" dirty="0" err="1"/>
              <a:t>expressions</a:t>
            </a:r>
            <a:r>
              <a:rPr lang="tr-TR" dirty="0"/>
              <a:t> </a:t>
            </a:r>
            <a:r>
              <a:rPr lang="en-US" dirty="0"/>
              <a:t>for 54 different tissue types</a:t>
            </a:r>
            <a:r>
              <a:rPr lang="tr-TR" dirty="0"/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FB6A90-2E82-AD7D-CE03-9879D4EF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8" t="30780" r="67207" b="53050"/>
          <a:stretch/>
        </p:blipFill>
        <p:spPr>
          <a:xfrm>
            <a:off x="1838528" y="2621383"/>
            <a:ext cx="1459149" cy="102050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279CE4E-2CB1-AD50-5859-9FACFD0EA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92" t="30780" r="19096" b="53050"/>
          <a:stretch/>
        </p:blipFill>
        <p:spPr>
          <a:xfrm>
            <a:off x="530158" y="3726362"/>
            <a:ext cx="4075890" cy="77056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F5EA42C-7969-D5D7-070B-49C1B71DB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0" name="Başlık 1">
            <a:extLst>
              <a:ext uri="{FF2B5EF4-FFF2-40B4-BE49-F238E27FC236}">
                <a16:creationId xmlns:a16="http://schemas.microsoft.com/office/drawing/2014/main" id="{FDE67F9A-D7CF-8495-620B-FFBF2E0DEFE8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G</a:t>
            </a:r>
            <a:r>
              <a:rPr lang="en-US" b="1" dirty="0" err="1"/>
              <a:t>ene</a:t>
            </a:r>
            <a:r>
              <a:rPr lang="en-US" b="1" dirty="0"/>
              <a:t> </a:t>
            </a:r>
            <a:r>
              <a:rPr lang="tr-TR" b="1" dirty="0"/>
              <a:t>E</a:t>
            </a:r>
            <a:r>
              <a:rPr lang="en-US" b="1" dirty="0" err="1"/>
              <a:t>xpression</a:t>
            </a:r>
            <a:r>
              <a:rPr lang="en-US" b="1" dirty="0"/>
              <a:t> </a:t>
            </a:r>
            <a:r>
              <a:rPr lang="tr-TR" b="1" dirty="0"/>
              <a:t>V</a:t>
            </a:r>
            <a:r>
              <a:rPr lang="en-US" b="1" dirty="0" err="1"/>
              <a:t>alues</a:t>
            </a:r>
            <a:r>
              <a:rPr lang="en-US" b="1" dirty="0"/>
              <a:t> from </a:t>
            </a:r>
            <a:r>
              <a:rPr lang="en-US" b="1" dirty="0" err="1"/>
              <a:t>GTEx</a:t>
            </a:r>
            <a:r>
              <a:rPr lang="en-US" b="1" dirty="0"/>
              <a:t> </a:t>
            </a:r>
            <a:r>
              <a:rPr lang="tr-TR" b="1" dirty="0"/>
              <a:t>P</a:t>
            </a:r>
            <a:r>
              <a:rPr lang="en-US" b="1" dirty="0" err="1"/>
              <a:t>ortal</a:t>
            </a:r>
            <a:r>
              <a:rPr lang="en-US" b="1" dirty="0"/>
              <a:t> 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3847C37A-49D0-280E-AABB-1AF917648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993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ED8CC7-828A-8631-3FEC-419A8F39B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Reference Amino </a:t>
            </a:r>
            <a:r>
              <a:rPr lang="tr-TR" dirty="0" err="1"/>
              <a:t>Acid</a:t>
            </a:r>
            <a:r>
              <a:rPr lang="tr-TR" dirty="0"/>
              <a:t> (</a:t>
            </a:r>
            <a:r>
              <a:rPr lang="tr-TR" dirty="0" err="1"/>
              <a:t>Categorical</a:t>
            </a:r>
            <a:r>
              <a:rPr lang="tr-TR" dirty="0"/>
              <a:t>)</a:t>
            </a:r>
          </a:p>
          <a:p>
            <a:r>
              <a:rPr lang="tr-TR" dirty="0"/>
              <a:t>Mutant Amino </a:t>
            </a:r>
            <a:r>
              <a:rPr lang="tr-TR" dirty="0" err="1"/>
              <a:t>Acid</a:t>
            </a:r>
            <a:r>
              <a:rPr lang="tr-TR" dirty="0"/>
              <a:t> (</a:t>
            </a:r>
            <a:r>
              <a:rPr lang="tr-TR" dirty="0" err="1"/>
              <a:t>Categorical</a:t>
            </a:r>
            <a:r>
              <a:rPr lang="tr-TR" dirty="0"/>
              <a:t>)</a:t>
            </a:r>
          </a:p>
          <a:p>
            <a:r>
              <a:rPr lang="tr-TR" dirty="0"/>
              <a:t>BLOSUM62 </a:t>
            </a:r>
            <a:r>
              <a:rPr lang="tr-TR" dirty="0" err="1"/>
              <a:t>score</a:t>
            </a:r>
            <a:endParaRPr lang="tr-TR" dirty="0"/>
          </a:p>
          <a:p>
            <a:r>
              <a:rPr lang="tr-TR" dirty="0" err="1"/>
              <a:t>Accessible</a:t>
            </a:r>
            <a:r>
              <a:rPr lang="tr-TR" dirty="0"/>
              <a:t> </a:t>
            </a:r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(ASA) </a:t>
            </a:r>
            <a:r>
              <a:rPr lang="tr-TR" sz="2000" dirty="0"/>
              <a:t>(</a:t>
            </a:r>
            <a:r>
              <a:rPr lang="tr-TR" sz="2000" dirty="0" err="1"/>
              <a:t>Radzicka</a:t>
            </a:r>
            <a:r>
              <a:rPr lang="tr-TR" sz="2000" dirty="0"/>
              <a:t> </a:t>
            </a:r>
            <a:r>
              <a:rPr lang="tr-TR" sz="2000" i="1" dirty="0"/>
              <a:t>et al.</a:t>
            </a:r>
            <a:r>
              <a:rPr lang="tr-TR" sz="2000" dirty="0"/>
              <a:t>)</a:t>
            </a:r>
          </a:p>
          <a:p>
            <a:pPr lvl="1"/>
            <a:r>
              <a:rPr lang="tr-TR" sz="2000" dirty="0"/>
              <a:t>ASA of reference amino </a:t>
            </a:r>
            <a:r>
              <a:rPr lang="tr-TR" sz="2000" dirty="0" err="1"/>
              <a:t>acids</a:t>
            </a:r>
            <a:endParaRPr lang="tr-TR" sz="2000" dirty="0"/>
          </a:p>
          <a:p>
            <a:pPr lvl="1"/>
            <a:r>
              <a:rPr lang="tr-TR" sz="2000" dirty="0"/>
              <a:t>ASA of mutant amino </a:t>
            </a:r>
            <a:r>
              <a:rPr lang="tr-TR" sz="2000" dirty="0" err="1"/>
              <a:t>acids</a:t>
            </a:r>
            <a:endParaRPr lang="tr-TR" sz="2000" dirty="0"/>
          </a:p>
          <a:p>
            <a:pPr lvl="1"/>
            <a:r>
              <a:rPr lang="tr-TR" sz="2000" dirty="0"/>
              <a:t>ASA </a:t>
            </a:r>
            <a:r>
              <a:rPr lang="tr-TR" sz="2000" dirty="0" err="1"/>
              <a:t>difference</a:t>
            </a:r>
            <a:r>
              <a:rPr lang="tr-TR" sz="2000" dirty="0"/>
              <a:t> </a:t>
            </a:r>
            <a:r>
              <a:rPr lang="tr-TR" sz="2000" dirty="0" err="1"/>
              <a:t>between</a:t>
            </a:r>
            <a:r>
              <a:rPr lang="tr-TR" sz="2000" dirty="0"/>
              <a:t> mutant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reference amino </a:t>
            </a:r>
            <a:r>
              <a:rPr lang="tr-TR" sz="2000" dirty="0" err="1"/>
              <a:t>acids</a:t>
            </a:r>
            <a:endParaRPr lang="tr-TR" sz="2000" dirty="0"/>
          </a:p>
          <a:p>
            <a:r>
              <a:rPr lang="tr-TR" dirty="0" err="1"/>
              <a:t>Hydrophobicity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</a:t>
            </a:r>
            <a:r>
              <a:rPr lang="tr-TR" sz="2000" dirty="0"/>
              <a:t>(</a:t>
            </a:r>
            <a:r>
              <a:rPr lang="tr-TR" sz="2000" dirty="0" err="1"/>
              <a:t>Juretić</a:t>
            </a:r>
            <a:r>
              <a:rPr lang="tr-TR" sz="2000" dirty="0"/>
              <a:t> </a:t>
            </a:r>
            <a:r>
              <a:rPr lang="tr-TR" sz="2000" i="1" dirty="0"/>
              <a:t>et al.</a:t>
            </a:r>
            <a:r>
              <a:rPr lang="tr-TR" sz="2000" dirty="0"/>
              <a:t>)</a:t>
            </a:r>
          </a:p>
          <a:p>
            <a:pPr lvl="1"/>
            <a:r>
              <a:rPr lang="tr-TR" sz="2000" dirty="0" err="1"/>
              <a:t>Hydrophobicity</a:t>
            </a:r>
            <a:r>
              <a:rPr lang="tr-TR" sz="2000" dirty="0"/>
              <a:t> </a:t>
            </a:r>
            <a:r>
              <a:rPr lang="tr-TR" sz="2000" dirty="0" err="1"/>
              <a:t>scale</a:t>
            </a:r>
            <a:r>
              <a:rPr lang="tr-TR" sz="2000" dirty="0"/>
              <a:t> of reference amino </a:t>
            </a:r>
            <a:r>
              <a:rPr lang="tr-TR" sz="2000" dirty="0" err="1"/>
              <a:t>acids</a:t>
            </a:r>
            <a:endParaRPr lang="tr-TR" sz="2000" dirty="0"/>
          </a:p>
          <a:p>
            <a:pPr lvl="1"/>
            <a:r>
              <a:rPr lang="tr-TR" sz="2000" dirty="0" err="1"/>
              <a:t>Hydrophobicity</a:t>
            </a:r>
            <a:r>
              <a:rPr lang="tr-TR" sz="2000" dirty="0"/>
              <a:t> </a:t>
            </a:r>
            <a:r>
              <a:rPr lang="tr-TR" sz="2000" dirty="0" err="1"/>
              <a:t>scale</a:t>
            </a:r>
            <a:r>
              <a:rPr lang="tr-TR" sz="2000" dirty="0"/>
              <a:t> of mutant amino </a:t>
            </a:r>
            <a:r>
              <a:rPr lang="tr-TR" sz="2000" dirty="0" err="1"/>
              <a:t>acids</a:t>
            </a:r>
            <a:endParaRPr lang="tr-TR" sz="2000" dirty="0"/>
          </a:p>
          <a:p>
            <a:pPr lvl="1"/>
            <a:r>
              <a:rPr lang="tr-TR" sz="2000" dirty="0" err="1"/>
              <a:t>Hydrophobicity</a:t>
            </a:r>
            <a:r>
              <a:rPr lang="tr-TR" sz="2000" dirty="0"/>
              <a:t> </a:t>
            </a:r>
            <a:r>
              <a:rPr lang="tr-TR" sz="2000" dirty="0" err="1"/>
              <a:t>scale</a:t>
            </a:r>
            <a:r>
              <a:rPr lang="tr-TR" sz="2000" dirty="0"/>
              <a:t> </a:t>
            </a:r>
            <a:r>
              <a:rPr lang="tr-TR" sz="2000" dirty="0" err="1"/>
              <a:t>difference</a:t>
            </a:r>
            <a:r>
              <a:rPr lang="tr-TR" sz="2000" dirty="0"/>
              <a:t> </a:t>
            </a:r>
            <a:r>
              <a:rPr lang="tr-TR" sz="2000" dirty="0" err="1"/>
              <a:t>between</a:t>
            </a:r>
            <a:r>
              <a:rPr lang="tr-TR" sz="2000" dirty="0"/>
              <a:t> mutant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reference amino </a:t>
            </a:r>
            <a:r>
              <a:rPr lang="tr-TR" sz="2000" dirty="0" err="1"/>
              <a:t>acids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C091C0-6F9E-3A48-0F0B-9C5CAA63E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490CDBE4-5DD8-EFB3-E5FC-60B22BA255C3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/>
              <a:t>Amino </a:t>
            </a:r>
            <a:r>
              <a:rPr lang="tr-TR" sz="4400" b="1" dirty="0" err="1"/>
              <a:t>acid-based</a:t>
            </a:r>
            <a:r>
              <a:rPr lang="tr-TR" sz="4400" b="1" dirty="0"/>
              <a:t> </a:t>
            </a:r>
            <a:r>
              <a:rPr lang="tr-TR" sz="4400" b="1" dirty="0" err="1"/>
              <a:t>Features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155ADB40-DF5B-4985-16EB-7EA5EBFEA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8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3D045B9-5954-E196-2C31-529C94D52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VariBench</a:t>
            </a:r>
            <a:endParaRPr lang="tr-TR" dirty="0"/>
          </a:p>
          <a:p>
            <a:pPr lvl="1"/>
            <a:r>
              <a:rPr lang="tr-TR" dirty="0" err="1"/>
              <a:t>Neutral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: </a:t>
            </a:r>
            <a:r>
              <a:rPr lang="da-DK" dirty="0"/>
              <a:t>DS2, DS4, DS6, DS8, DS10, DS12, DS14, DS16, MMR and dbSNP</a:t>
            </a:r>
            <a:endParaRPr lang="tr-TR" dirty="0"/>
          </a:p>
          <a:p>
            <a:pPr lvl="1"/>
            <a:r>
              <a:rPr lang="tr-TR" dirty="0" err="1"/>
              <a:t>Pathogenic</a:t>
            </a:r>
            <a:r>
              <a:rPr lang="tr-TR" dirty="0"/>
              <a:t> </a:t>
            </a:r>
            <a:r>
              <a:rPr lang="tr-TR" dirty="0" err="1"/>
              <a:t>Datasets</a:t>
            </a:r>
            <a:r>
              <a:rPr lang="tr-TR" dirty="0"/>
              <a:t>: DS3 </a:t>
            </a:r>
            <a:r>
              <a:rPr lang="tr-TR" dirty="0" err="1"/>
              <a:t>and</a:t>
            </a:r>
            <a:r>
              <a:rPr lang="tr-TR" dirty="0"/>
              <a:t> DS5</a:t>
            </a:r>
          </a:p>
          <a:p>
            <a:pPr lvl="1"/>
            <a:r>
              <a:rPr lang="tr-TR" dirty="0"/>
              <a:t>Training </a:t>
            </a:r>
            <a:r>
              <a:rPr lang="tr-TR" dirty="0" err="1"/>
              <a:t>dataset</a:t>
            </a:r>
            <a:r>
              <a:rPr lang="tr-TR" dirty="0"/>
              <a:t> of </a:t>
            </a:r>
            <a:r>
              <a:rPr lang="tr-TR" dirty="0" err="1"/>
              <a:t>Rhapsody</a:t>
            </a:r>
            <a:endParaRPr lang="tr-TR" dirty="0"/>
          </a:p>
          <a:p>
            <a:pPr lvl="1"/>
            <a:endParaRPr lang="tr-TR" dirty="0"/>
          </a:p>
          <a:p>
            <a:r>
              <a:rPr lang="tr-TR" dirty="0" err="1"/>
              <a:t>ClinVar</a:t>
            </a:r>
            <a:endParaRPr lang="tr-TR" dirty="0"/>
          </a:p>
          <a:p>
            <a:pPr lvl="1"/>
            <a:r>
              <a:rPr lang="tr-TR" dirty="0" err="1"/>
              <a:t>Benign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likely</a:t>
            </a:r>
            <a:r>
              <a:rPr lang="tr-TR" dirty="0"/>
              <a:t> </a:t>
            </a:r>
            <a:r>
              <a:rPr lang="tr-TR" dirty="0" err="1"/>
              <a:t>benign</a:t>
            </a:r>
            <a:r>
              <a:rPr lang="tr-TR" dirty="0"/>
              <a:t> </a:t>
            </a:r>
            <a:r>
              <a:rPr lang="tr-TR" dirty="0" err="1"/>
              <a:t>variants</a:t>
            </a:r>
            <a:endParaRPr lang="tr-TR" dirty="0"/>
          </a:p>
          <a:p>
            <a:pPr lvl="1"/>
            <a:endParaRPr lang="tr-TR" dirty="0"/>
          </a:p>
          <a:p>
            <a:r>
              <a:rPr lang="tr-TR" dirty="0"/>
              <a:t>Missense3D</a:t>
            </a:r>
          </a:p>
          <a:p>
            <a:pPr lvl="1"/>
            <a:r>
              <a:rPr lang="tr-TR" dirty="0" err="1"/>
              <a:t>Experimental</a:t>
            </a:r>
            <a:r>
              <a:rPr lang="tr-TR" dirty="0"/>
              <a:t> </a:t>
            </a:r>
            <a:r>
              <a:rPr lang="tr-TR" dirty="0" err="1"/>
              <a:t>datasets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CB3612A-D36E-3C02-3763-1213D4634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3F20367B-AC91-EBE9-BAE0-FD4F4FE86057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Datasets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55168EFA-D90A-DE5F-B60C-3B358C5E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10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FA27F8-5E74-E5B1-297C-52C355A6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VariBench</a:t>
            </a:r>
            <a:r>
              <a:rPr lang="tr-TR" dirty="0"/>
              <a:t> </a:t>
            </a:r>
            <a:r>
              <a:rPr lang="tr-TR" dirty="0" err="1"/>
              <a:t>Datasets</a:t>
            </a:r>
            <a:endParaRPr lang="tr-TR" dirty="0"/>
          </a:p>
          <a:p>
            <a:pPr lvl="1"/>
            <a:r>
              <a:rPr lang="tr-TR" dirty="0"/>
              <a:t>30,546 </a:t>
            </a:r>
            <a:r>
              <a:rPr lang="tr-TR" dirty="0" err="1"/>
              <a:t>mutations</a:t>
            </a:r>
            <a:r>
              <a:rPr lang="tr-TR" dirty="0"/>
              <a:t> (</a:t>
            </a:r>
            <a:r>
              <a:rPr lang="en-US" dirty="0"/>
              <a:t>6,983 neutral and 23,563 pathogenic</a:t>
            </a:r>
            <a:r>
              <a:rPr lang="tr-TR" dirty="0"/>
              <a:t>)</a:t>
            </a:r>
          </a:p>
          <a:p>
            <a:pPr lvl="1"/>
            <a:endParaRPr lang="tr-TR" dirty="0"/>
          </a:p>
          <a:p>
            <a:r>
              <a:rPr lang="tr-TR" dirty="0" err="1"/>
              <a:t>ClinVar</a:t>
            </a:r>
            <a:r>
              <a:rPr lang="tr-TR" dirty="0"/>
              <a:t> </a:t>
            </a:r>
            <a:r>
              <a:rPr lang="tr-TR" dirty="0" err="1"/>
              <a:t>Dataset</a:t>
            </a:r>
            <a:endParaRPr lang="tr-TR" dirty="0"/>
          </a:p>
          <a:p>
            <a:pPr lvl="1"/>
            <a:r>
              <a:rPr lang="tr-TR" dirty="0">
                <a:sym typeface="Symbol" panose="05050102010706020507" pitchFamily="18" charset="2"/>
              </a:rPr>
              <a:t>1,000,000 </a:t>
            </a:r>
            <a:r>
              <a:rPr lang="tr-TR" dirty="0" err="1">
                <a:sym typeface="Symbol" panose="05050102010706020507" pitchFamily="18" charset="2"/>
              </a:rPr>
              <a:t>unique</a:t>
            </a:r>
            <a:r>
              <a:rPr lang="tr-TR" dirty="0">
                <a:sym typeface="Symbol" panose="05050102010706020507" pitchFamily="18" charset="2"/>
              </a:rPr>
              <a:t> </a:t>
            </a:r>
            <a:r>
              <a:rPr lang="tr-TR" dirty="0" err="1">
                <a:sym typeface="Symbol" panose="05050102010706020507" pitchFamily="18" charset="2"/>
              </a:rPr>
              <a:t>variations</a:t>
            </a:r>
            <a:endParaRPr lang="tr-TR" dirty="0">
              <a:sym typeface="Symbol" panose="05050102010706020507" pitchFamily="18" charset="2"/>
            </a:endParaRPr>
          </a:p>
          <a:p>
            <a:pPr lvl="1"/>
            <a:r>
              <a:rPr lang="tr-TR" dirty="0" err="1">
                <a:sym typeface="Symbol" panose="05050102010706020507" pitchFamily="18" charset="2"/>
              </a:rPr>
              <a:t>Benign</a:t>
            </a:r>
            <a:r>
              <a:rPr lang="tr-TR" dirty="0">
                <a:sym typeface="Symbol" panose="05050102010706020507" pitchFamily="18" charset="2"/>
              </a:rPr>
              <a:t> </a:t>
            </a:r>
            <a:r>
              <a:rPr lang="tr-TR" dirty="0" err="1">
                <a:sym typeface="Symbol" panose="05050102010706020507" pitchFamily="18" charset="2"/>
              </a:rPr>
              <a:t>and</a:t>
            </a:r>
            <a:r>
              <a:rPr lang="tr-TR" dirty="0">
                <a:sym typeface="Symbol" panose="05050102010706020507" pitchFamily="18" charset="2"/>
              </a:rPr>
              <a:t> </a:t>
            </a:r>
            <a:r>
              <a:rPr lang="tr-TR" dirty="0" err="1">
                <a:sym typeface="Symbol" panose="05050102010706020507" pitchFamily="18" charset="2"/>
              </a:rPr>
              <a:t>likely</a:t>
            </a:r>
            <a:r>
              <a:rPr lang="tr-TR" dirty="0">
                <a:sym typeface="Symbol" panose="05050102010706020507" pitchFamily="18" charset="2"/>
              </a:rPr>
              <a:t> </a:t>
            </a:r>
            <a:r>
              <a:rPr lang="tr-TR" dirty="0" err="1">
                <a:sym typeface="Symbol" panose="05050102010706020507" pitchFamily="18" charset="2"/>
              </a:rPr>
              <a:t>benign</a:t>
            </a:r>
            <a:r>
              <a:rPr lang="tr-TR" dirty="0">
                <a:sym typeface="Symbol" panose="05050102010706020507" pitchFamily="18" charset="2"/>
              </a:rPr>
              <a:t> </a:t>
            </a:r>
            <a:r>
              <a:rPr lang="tr-TR" dirty="0" err="1">
                <a:sym typeface="Symbol" panose="05050102010706020507" pitchFamily="18" charset="2"/>
              </a:rPr>
              <a:t>variants</a:t>
            </a:r>
            <a:r>
              <a:rPr lang="tr-TR" dirty="0">
                <a:sym typeface="Symbol" panose="05050102010706020507" pitchFamily="18" charset="2"/>
              </a:rPr>
              <a:t> </a:t>
            </a:r>
            <a:r>
              <a:rPr lang="tr-TR" dirty="0" err="1">
                <a:sym typeface="Symbol" panose="05050102010706020507" pitchFamily="18" charset="2"/>
              </a:rPr>
              <a:t>were</a:t>
            </a:r>
            <a:r>
              <a:rPr lang="tr-TR" dirty="0">
                <a:sym typeface="Symbol" panose="05050102010706020507" pitchFamily="18" charset="2"/>
              </a:rPr>
              <a:t> </a:t>
            </a:r>
            <a:r>
              <a:rPr lang="tr-TR" dirty="0" err="1">
                <a:sym typeface="Symbol" panose="05050102010706020507" pitchFamily="18" charset="2"/>
              </a:rPr>
              <a:t>filtered</a:t>
            </a:r>
            <a:endParaRPr lang="tr-TR" dirty="0">
              <a:sym typeface="Symbol" panose="05050102010706020507" pitchFamily="18" charset="2"/>
            </a:endParaRPr>
          </a:p>
          <a:p>
            <a:pPr lvl="1"/>
            <a:endParaRPr lang="tr-TR" dirty="0">
              <a:sym typeface="Symbol" panose="05050102010706020507" pitchFamily="18" charset="2"/>
            </a:endParaRPr>
          </a:p>
          <a:p>
            <a:r>
              <a:rPr lang="tr-TR" dirty="0">
                <a:sym typeface="Symbol" panose="05050102010706020507" pitchFamily="18" charset="2"/>
              </a:rPr>
              <a:t>Final </a:t>
            </a:r>
            <a:r>
              <a:rPr lang="tr-TR" dirty="0" err="1">
                <a:sym typeface="Symbol" panose="05050102010706020507" pitchFamily="18" charset="2"/>
              </a:rPr>
              <a:t>Dataset</a:t>
            </a:r>
            <a:endParaRPr lang="tr-TR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48,005 mutations (24,496 neutral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en-US" dirty="0"/>
              <a:t>23,509 pathogenic)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181677F-9001-6271-9F0D-DE131BB43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3D8C3750-08E3-437B-4A3B-085A708D8578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Datasets</a:t>
            </a:r>
            <a:r>
              <a:rPr lang="tr-TR" b="1" dirty="0"/>
              <a:t> – Model Training/</a:t>
            </a:r>
            <a:r>
              <a:rPr lang="tr-TR" b="1" dirty="0" err="1"/>
              <a:t>Testing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C63F6E60-A044-4780-DE7F-741727E14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2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FA27F8-5E74-E5B1-297C-52C355A6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Missense3D </a:t>
            </a:r>
            <a:r>
              <a:rPr lang="tr-TR" dirty="0" err="1"/>
              <a:t>Datasets</a:t>
            </a:r>
            <a:endParaRPr lang="tr-TR" dirty="0"/>
          </a:p>
          <a:p>
            <a:pPr lvl="1"/>
            <a:r>
              <a:rPr lang="tr-TR" dirty="0"/>
              <a:t>10,229 </a:t>
            </a:r>
            <a:r>
              <a:rPr lang="tr-TR" dirty="0" err="1"/>
              <a:t>mutations</a:t>
            </a:r>
            <a:r>
              <a:rPr lang="tr-TR" dirty="0"/>
              <a:t> (4,652 </a:t>
            </a:r>
            <a:r>
              <a:rPr lang="tr-TR" dirty="0" err="1"/>
              <a:t>neutral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5,577 </a:t>
            </a:r>
            <a:r>
              <a:rPr lang="tr-TR" dirty="0" err="1"/>
              <a:t>pathogenic</a:t>
            </a:r>
            <a:r>
              <a:rPr lang="tr-TR" dirty="0"/>
              <a:t>) 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mutation</a:t>
            </a:r>
            <a:r>
              <a:rPr lang="tr-TR" dirty="0"/>
              <a:t> </a:t>
            </a:r>
            <a:r>
              <a:rPr lang="tr-TR" dirty="0" err="1"/>
              <a:t>removal</a:t>
            </a:r>
            <a:endParaRPr lang="tr-TR" dirty="0"/>
          </a:p>
          <a:p>
            <a:pPr lvl="1"/>
            <a:r>
              <a:rPr lang="tr-TR" dirty="0"/>
              <a:t>6,554 </a:t>
            </a:r>
            <a:r>
              <a:rPr lang="tr-TR" dirty="0" err="1"/>
              <a:t>mutations</a:t>
            </a:r>
            <a:r>
              <a:rPr lang="tr-TR" dirty="0"/>
              <a:t> (3,569 </a:t>
            </a:r>
            <a:r>
              <a:rPr lang="tr-TR" dirty="0" err="1"/>
              <a:t>neutral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2,985 </a:t>
            </a:r>
            <a:r>
              <a:rPr lang="tr-TR" dirty="0" err="1"/>
              <a:t>pathogenic</a:t>
            </a:r>
            <a:r>
              <a:rPr lang="tr-TR" dirty="0"/>
              <a:t>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2BC26E8-02B3-9384-A8EE-D6152893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EFDB047F-F8AB-7113-33F6-7ACA810CABBA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Datasets</a:t>
            </a:r>
            <a:r>
              <a:rPr lang="tr-TR" b="1" dirty="0"/>
              <a:t> – </a:t>
            </a:r>
            <a:r>
              <a:rPr lang="tr-TR" b="1" dirty="0" err="1"/>
              <a:t>Method</a:t>
            </a:r>
            <a:r>
              <a:rPr lang="tr-TR" b="1" dirty="0"/>
              <a:t> </a:t>
            </a:r>
            <a:r>
              <a:rPr lang="tr-TR" b="1" dirty="0" err="1"/>
              <a:t>Comparison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02766D6D-3617-81AD-9DAA-724701B5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40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F2F7A5-1BD6-5CAC-7922-4C2211524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200" dirty="0"/>
              <a:t>F</a:t>
            </a:r>
            <a:r>
              <a:rPr lang="en-US" sz="3200" dirty="0" err="1"/>
              <a:t>unctional</a:t>
            </a:r>
            <a:r>
              <a:rPr lang="en-US" sz="3200" dirty="0"/>
              <a:t> analyses on</a:t>
            </a:r>
            <a:r>
              <a:rPr lang="tr-TR" sz="3200" dirty="0"/>
              <a:t> </a:t>
            </a:r>
            <a:r>
              <a:rPr lang="en-US" sz="3200" dirty="0"/>
              <a:t>large numbers of </a:t>
            </a:r>
            <a:r>
              <a:rPr lang="tr-TR" sz="3200" dirty="0" err="1"/>
              <a:t>variations</a:t>
            </a:r>
            <a:r>
              <a:rPr lang="tr-TR" sz="3200" dirty="0"/>
              <a:t> </a:t>
            </a:r>
            <a:r>
              <a:rPr lang="en-US" sz="3200" dirty="0"/>
              <a:t>is generally impractical</a:t>
            </a:r>
            <a:endParaRPr lang="tr-TR" sz="3200" dirty="0"/>
          </a:p>
          <a:p>
            <a:r>
              <a:rPr lang="en-US" sz="3200" dirty="0"/>
              <a:t>Experimental approaches </a:t>
            </a:r>
            <a:r>
              <a:rPr lang="tr-TR" sz="3200" dirty="0" err="1"/>
              <a:t>are</a:t>
            </a:r>
            <a:r>
              <a:rPr lang="tr-TR" sz="3200" dirty="0"/>
              <a:t> </a:t>
            </a:r>
            <a:r>
              <a:rPr lang="en-US" sz="3200" dirty="0"/>
              <a:t>time</a:t>
            </a:r>
            <a:r>
              <a:rPr lang="tr-TR" sz="3200" dirty="0"/>
              <a:t> </a:t>
            </a:r>
            <a:r>
              <a:rPr lang="en-US" sz="3200" dirty="0"/>
              <a:t>consuming and costly</a:t>
            </a:r>
            <a:endParaRPr lang="tr-TR" sz="3200" dirty="0"/>
          </a:p>
          <a:p>
            <a:r>
              <a:rPr lang="tr-TR" sz="3200" dirty="0" err="1"/>
              <a:t>Variant</a:t>
            </a:r>
            <a:r>
              <a:rPr lang="tr-TR" sz="3200" dirty="0"/>
              <a:t> </a:t>
            </a:r>
            <a:r>
              <a:rPr lang="tr-TR" sz="3200" dirty="0" err="1"/>
              <a:t>prioritization</a:t>
            </a:r>
            <a:endParaRPr lang="tr-TR" sz="3200" dirty="0"/>
          </a:p>
          <a:p>
            <a:r>
              <a:rPr lang="tr-TR" sz="3200" dirty="0"/>
              <a:t>M</a:t>
            </a:r>
            <a:r>
              <a:rPr lang="en-US" sz="3200" dirty="0" err="1"/>
              <a:t>ost</a:t>
            </a:r>
            <a:r>
              <a:rPr lang="en-US" sz="3200" dirty="0"/>
              <a:t> </a:t>
            </a:r>
            <a:r>
              <a:rPr lang="tr-TR" sz="3200" dirty="0" err="1"/>
              <a:t>nonsynonymous</a:t>
            </a:r>
            <a:r>
              <a:rPr lang="tr-TR" sz="3200" dirty="0"/>
              <a:t> </a:t>
            </a:r>
            <a:r>
              <a:rPr lang="tr-TR" sz="3200" dirty="0" err="1"/>
              <a:t>variants</a:t>
            </a:r>
            <a:r>
              <a:rPr lang="en-US" sz="3200" dirty="0"/>
              <a:t> are neutral</a:t>
            </a:r>
            <a:endParaRPr lang="tr-TR" sz="3200" dirty="0"/>
          </a:p>
          <a:p>
            <a:r>
              <a:rPr lang="tr-TR" sz="3200" dirty="0" err="1"/>
              <a:t>Variant</a:t>
            </a:r>
            <a:r>
              <a:rPr lang="tr-TR" sz="3200" dirty="0"/>
              <a:t> of </a:t>
            </a:r>
            <a:r>
              <a:rPr lang="tr-TR" sz="3200" dirty="0" err="1"/>
              <a:t>uncertain</a:t>
            </a:r>
            <a:r>
              <a:rPr lang="tr-TR" sz="3200" dirty="0"/>
              <a:t> </a:t>
            </a:r>
            <a:r>
              <a:rPr lang="tr-TR" sz="3200" dirty="0" err="1"/>
              <a:t>significance</a:t>
            </a:r>
            <a:r>
              <a:rPr lang="tr-TR" sz="3200" dirty="0"/>
              <a:t> (VUS)</a:t>
            </a:r>
          </a:p>
          <a:p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3D7D584-2380-6D32-8EE9-19F71EDA9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54D94136-5B68-8282-2F1F-96699061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405"/>
            <a:ext cx="10515600" cy="1325563"/>
          </a:xfrm>
        </p:spPr>
        <p:txBody>
          <a:bodyPr/>
          <a:lstStyle/>
          <a:p>
            <a:r>
              <a:rPr lang="en-US" b="1" dirty="0"/>
              <a:t>Why is </a:t>
            </a:r>
            <a:r>
              <a:rPr lang="tr-TR" b="1" dirty="0" err="1"/>
              <a:t>Mutation</a:t>
            </a:r>
            <a:r>
              <a:rPr lang="tr-TR" b="1" dirty="0"/>
              <a:t> I</a:t>
            </a:r>
            <a:r>
              <a:rPr lang="en-US" b="1" dirty="0" err="1"/>
              <a:t>mpact</a:t>
            </a:r>
            <a:r>
              <a:rPr lang="en-US" b="1" dirty="0"/>
              <a:t> </a:t>
            </a:r>
            <a:r>
              <a:rPr lang="tr-TR" b="1" dirty="0" err="1"/>
              <a:t>Prediction</a:t>
            </a:r>
            <a:r>
              <a:rPr lang="tr-TR" b="1" dirty="0"/>
              <a:t> I</a:t>
            </a:r>
            <a:r>
              <a:rPr lang="en-US" b="1" dirty="0" err="1"/>
              <a:t>mportant</a:t>
            </a:r>
            <a:r>
              <a:rPr lang="en-US" b="1" dirty="0"/>
              <a:t>?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BC387E50-9345-E434-CFB3-85940FA5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64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506ADF-0ED2-540B-D672-A9DC8416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8915"/>
            <a:ext cx="10515600" cy="1258048"/>
          </a:xfrm>
        </p:spPr>
        <p:txBody>
          <a:bodyPr>
            <a:normAutofit/>
          </a:bodyPr>
          <a:lstStyle/>
          <a:p>
            <a:r>
              <a:rPr lang="tr-TR" sz="2400" dirty="0" err="1"/>
              <a:t>Dataset</a:t>
            </a:r>
            <a:r>
              <a:rPr lang="tr-TR" sz="2400" dirty="0"/>
              <a:t> </a:t>
            </a:r>
            <a:r>
              <a:rPr lang="tr-TR" sz="2400" dirty="0" err="1"/>
              <a:t>after</a:t>
            </a:r>
            <a:r>
              <a:rPr lang="tr-TR" sz="2400" dirty="0"/>
              <a:t> </a:t>
            </a:r>
            <a:r>
              <a:rPr lang="tr-TR" sz="2400" dirty="0" err="1"/>
              <a:t>processing</a:t>
            </a:r>
            <a:r>
              <a:rPr lang="tr-TR" sz="2400" dirty="0"/>
              <a:t>:</a:t>
            </a:r>
          </a:p>
          <a:p>
            <a:pPr lvl="1"/>
            <a:r>
              <a:rPr lang="tr-TR" sz="2000" dirty="0"/>
              <a:t>34,968 </a:t>
            </a:r>
            <a:r>
              <a:rPr lang="tr-TR" sz="2000" dirty="0" err="1"/>
              <a:t>mutations</a:t>
            </a:r>
            <a:r>
              <a:rPr lang="tr-TR" sz="2000" dirty="0"/>
              <a:t> (17,469 </a:t>
            </a:r>
            <a:r>
              <a:rPr lang="tr-TR" sz="2000" dirty="0" err="1"/>
              <a:t>neutral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17,499 </a:t>
            </a:r>
            <a:r>
              <a:rPr lang="tr-TR" sz="2000" dirty="0" err="1"/>
              <a:t>pathogenic</a:t>
            </a:r>
            <a:r>
              <a:rPr lang="tr-TR" sz="2000" dirty="0"/>
              <a:t>)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FBB4C66A-F01E-1B35-F4C0-98934FC7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8" b="28064"/>
          <a:stretch/>
        </p:blipFill>
        <p:spPr>
          <a:xfrm>
            <a:off x="626992" y="1902431"/>
            <a:ext cx="10938016" cy="280474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D5DCD32-B1F4-55B0-CC92-C0D367330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353618BD-C843-FA35-43A3-77F24FE90424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Mutation</a:t>
            </a:r>
            <a:r>
              <a:rPr lang="tr-TR" b="1" dirty="0"/>
              <a:t> </a:t>
            </a:r>
            <a:r>
              <a:rPr lang="tr-TR" b="1" dirty="0" err="1"/>
              <a:t>Impact</a:t>
            </a:r>
            <a:r>
              <a:rPr lang="tr-TR" b="1" dirty="0"/>
              <a:t> </a:t>
            </a:r>
            <a:r>
              <a:rPr lang="tr-TR" b="1" dirty="0" err="1"/>
              <a:t>Prediction</a:t>
            </a:r>
            <a:r>
              <a:rPr lang="tr-TR" b="1" dirty="0"/>
              <a:t> </a:t>
            </a:r>
            <a:r>
              <a:rPr lang="tr-TR" b="1" dirty="0" err="1"/>
              <a:t>Models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C9575B5E-6126-E836-A9EC-B8A7CC0F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723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506ADF-0ED2-540B-D672-A9DC8416E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7711"/>
            <a:ext cx="10515600" cy="2187889"/>
          </a:xfrm>
        </p:spPr>
        <p:txBody>
          <a:bodyPr>
            <a:normAutofit/>
          </a:bodyPr>
          <a:lstStyle/>
          <a:p>
            <a:r>
              <a:rPr lang="tr-TR" sz="1600" dirty="0" err="1"/>
              <a:t>Dataset</a:t>
            </a:r>
            <a:r>
              <a:rPr lang="tr-TR" sz="1600" dirty="0"/>
              <a:t> </a:t>
            </a:r>
            <a:r>
              <a:rPr lang="tr-TR" sz="1600" dirty="0" err="1"/>
              <a:t>after</a:t>
            </a:r>
            <a:r>
              <a:rPr lang="tr-TR" sz="1600" dirty="0"/>
              <a:t> </a:t>
            </a:r>
            <a:r>
              <a:rPr lang="tr-TR" sz="1600" dirty="0" err="1"/>
              <a:t>processing</a:t>
            </a:r>
            <a:r>
              <a:rPr lang="tr-TR" sz="1600" dirty="0"/>
              <a:t>:</a:t>
            </a:r>
          </a:p>
          <a:p>
            <a:pPr lvl="1"/>
            <a:r>
              <a:rPr lang="tr-TR" sz="1400" dirty="0"/>
              <a:t>4,403 </a:t>
            </a:r>
            <a:r>
              <a:rPr lang="tr-TR" sz="1400" dirty="0" err="1"/>
              <a:t>mutations</a:t>
            </a:r>
            <a:r>
              <a:rPr lang="tr-TR" sz="1400" dirty="0"/>
              <a:t> (1,803 </a:t>
            </a:r>
            <a:r>
              <a:rPr lang="tr-TR" sz="1400" dirty="0" err="1"/>
              <a:t>neutral</a:t>
            </a:r>
            <a:r>
              <a:rPr lang="tr-TR" sz="1400" dirty="0"/>
              <a:t> </a:t>
            </a:r>
            <a:r>
              <a:rPr lang="tr-TR" sz="1400" dirty="0" err="1"/>
              <a:t>and</a:t>
            </a:r>
            <a:r>
              <a:rPr lang="tr-TR" sz="1400" dirty="0"/>
              <a:t> 2600 </a:t>
            </a:r>
            <a:r>
              <a:rPr lang="tr-TR" sz="1400" dirty="0" err="1"/>
              <a:t>pathogenic</a:t>
            </a:r>
            <a:r>
              <a:rPr lang="tr-TR" sz="1400" dirty="0"/>
              <a:t>)</a:t>
            </a:r>
          </a:p>
          <a:p>
            <a:pPr lvl="1"/>
            <a:endParaRPr lang="tr-TR" sz="1400" dirty="0"/>
          </a:p>
          <a:p>
            <a:r>
              <a:rPr lang="tr-TR" sz="1600" dirty="0"/>
              <a:t>Database </a:t>
            </a:r>
            <a:r>
              <a:rPr lang="tr-TR" sz="1600" dirty="0" err="1"/>
              <a:t>used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ANNOVAR:</a:t>
            </a:r>
          </a:p>
          <a:p>
            <a:pPr lvl="1"/>
            <a:r>
              <a:rPr lang="tr-TR" sz="1400" dirty="0"/>
              <a:t>DBNSFP 4.2a</a:t>
            </a:r>
          </a:p>
          <a:p>
            <a:r>
              <a:rPr lang="tr-TR" sz="1600" dirty="0"/>
              <a:t>32 </a:t>
            </a:r>
            <a:r>
              <a:rPr lang="tr-TR" sz="1600" dirty="0" err="1"/>
              <a:t>different</a:t>
            </a:r>
            <a:r>
              <a:rPr lang="tr-TR" sz="1600" dirty="0"/>
              <a:t> </a:t>
            </a:r>
            <a:r>
              <a:rPr lang="tr-TR" sz="1600" dirty="0" err="1"/>
              <a:t>prediction</a:t>
            </a:r>
            <a:r>
              <a:rPr lang="tr-TR" sz="1600" dirty="0"/>
              <a:t> </a:t>
            </a:r>
            <a:r>
              <a:rPr lang="tr-TR" sz="1600" dirty="0" err="1"/>
              <a:t>scores</a:t>
            </a:r>
            <a:r>
              <a:rPr lang="tr-TR" sz="1600" dirty="0"/>
              <a:t>: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27A3A58-65F5-06A9-FC83-E42D1138B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2" b="877"/>
          <a:stretch/>
        </p:blipFill>
        <p:spPr>
          <a:xfrm>
            <a:off x="592058" y="1509399"/>
            <a:ext cx="11007884" cy="173831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0D389DC-F861-4897-FF71-58A08F8A27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7EEC89BE-051E-CF7B-709E-F6CC28C6AC3E}"/>
              </a:ext>
            </a:extLst>
          </p:cNvPr>
          <p:cNvSpPr txBox="1">
            <a:spLocks/>
          </p:cNvSpPr>
          <p:nvPr/>
        </p:nvSpPr>
        <p:spPr>
          <a:xfrm>
            <a:off x="838199" y="462405"/>
            <a:ext cx="114233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spc="-150" dirty="0"/>
              <a:t>Model </a:t>
            </a:r>
            <a:r>
              <a:rPr lang="tr-TR" sz="4400" b="1" spc="-150" dirty="0" err="1"/>
              <a:t>Validation</a:t>
            </a:r>
            <a:r>
              <a:rPr lang="tr-TR" sz="4400" b="1" spc="-150" dirty="0"/>
              <a:t>/</a:t>
            </a:r>
            <a:r>
              <a:rPr lang="tr-TR" sz="4400" b="1" spc="-150" dirty="0" err="1"/>
              <a:t>Comparison</a:t>
            </a:r>
            <a:r>
              <a:rPr lang="tr-TR" sz="4400" b="1" spc="-150" dirty="0"/>
              <a:t> </a:t>
            </a:r>
            <a:r>
              <a:rPr lang="tr-TR" sz="4400" b="1" spc="-150" dirty="0" err="1"/>
              <a:t>with</a:t>
            </a:r>
            <a:r>
              <a:rPr lang="tr-TR" sz="4400" b="1" spc="-150" dirty="0"/>
              <a:t> </a:t>
            </a:r>
            <a:r>
              <a:rPr lang="tr-TR" sz="4400" b="1" spc="-150" dirty="0" err="1"/>
              <a:t>Other</a:t>
            </a:r>
            <a:r>
              <a:rPr lang="tr-TR" sz="4400" b="1" spc="-150" dirty="0"/>
              <a:t> </a:t>
            </a:r>
            <a:r>
              <a:rPr lang="tr-TR" sz="4400" b="1" spc="-150" dirty="0" err="1"/>
              <a:t>Methods</a:t>
            </a:r>
            <a:endParaRPr lang="tr-TR" b="1" spc="-15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CDEBD3D-0D64-D461-968A-4F3F5D4D2494}"/>
              </a:ext>
            </a:extLst>
          </p:cNvPr>
          <p:cNvSpPr txBox="1"/>
          <p:nvPr/>
        </p:nvSpPr>
        <p:spPr>
          <a:xfrm>
            <a:off x="660152" y="5100623"/>
            <a:ext cx="10408920" cy="1476000"/>
          </a:xfrm>
          <a:prstGeom prst="rect">
            <a:avLst/>
          </a:prstGeom>
          <a:noFill/>
        </p:spPr>
        <p:txBody>
          <a:bodyPr wrap="square" numCol="5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LRT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SIFT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SIFT4G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Polyphen2_HDIV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Polyphen2_HVAR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MutationTaster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MutationAssessor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FATHMM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PROVEAN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VEST4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MetaSVM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MetaLR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MetaRNN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M.CAP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REVEL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MutPred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MPC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PrimateAI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DEOGEN2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BayesDel_addAF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BayesDel_noAF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ClinPred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LIST.S2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DANN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fathmm.MKL_coding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fathmm.XF_coding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GenoCanyon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integrated_fitCons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GERP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/>
              <a:t>CADD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200" dirty="0" err="1"/>
              <a:t>Rhapsody</a:t>
            </a: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200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A7052233-0C41-A73B-A4A7-59ACE103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2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 descr="metin, ekran görüntüsü, paralel, tasarım içeren bir resim&#10;&#10;Açıklama otomatik olarak oluşturuldu">
            <a:extLst>
              <a:ext uri="{FF2B5EF4-FFF2-40B4-BE49-F238E27FC236}">
                <a16:creationId xmlns:a16="http://schemas.microsoft.com/office/drawing/2014/main" id="{77C8CD9F-5EEF-A988-1AFA-16A60A1BD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3" y="1457948"/>
            <a:ext cx="8592594" cy="5314956"/>
          </a:xfr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87110177-E746-A3C8-535D-F89F7B825525}"/>
              </a:ext>
            </a:extLst>
          </p:cNvPr>
          <p:cNvSpPr txBox="1"/>
          <p:nvPr/>
        </p:nvSpPr>
        <p:spPr>
          <a:xfrm>
            <a:off x="9255729" y="5240774"/>
            <a:ext cx="2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atoms</a:t>
            </a:r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7E981CD-EA63-E0DC-2273-D501630506E7}"/>
              </a:ext>
            </a:extLst>
          </p:cNvPr>
          <p:cNvSpPr txBox="1"/>
          <p:nvPr/>
        </p:nvSpPr>
        <p:spPr>
          <a:xfrm>
            <a:off x="9255729" y="2664237"/>
            <a:ext cx="2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C</a:t>
            </a:r>
            <a:r>
              <a:rPr lang="el-GR" dirty="0"/>
              <a:t>α</a:t>
            </a:r>
            <a:r>
              <a:rPr lang="tr-TR" dirty="0"/>
              <a:t> </a:t>
            </a:r>
            <a:r>
              <a:rPr lang="tr-TR" dirty="0" err="1"/>
              <a:t>only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E03176F-9FB0-0CC0-7A08-BCB02846F4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D7458BA3-64BF-E04C-5D12-214D3575EBD9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Test </a:t>
            </a:r>
            <a:r>
              <a:rPr lang="tr-TR" b="1" dirty="0" err="1"/>
              <a:t>Dataset</a:t>
            </a:r>
            <a:r>
              <a:rPr lang="tr-TR" b="1" dirty="0"/>
              <a:t> </a:t>
            </a:r>
            <a:r>
              <a:rPr lang="tr-TR" b="1" dirty="0" err="1"/>
              <a:t>Results</a:t>
            </a:r>
            <a:endParaRPr lang="tr-TR" b="1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D50C1446-BDAA-C6F5-2FDB-88A075476C1A}"/>
              </a:ext>
            </a:extLst>
          </p:cNvPr>
          <p:cNvSpPr/>
          <p:nvPr/>
        </p:nvSpPr>
        <p:spPr>
          <a:xfrm>
            <a:off x="7970519" y="2832218"/>
            <a:ext cx="1127760" cy="11271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05EFA21D-E668-C61F-53E4-2349786FC5BD}"/>
              </a:ext>
            </a:extLst>
          </p:cNvPr>
          <p:cNvSpPr/>
          <p:nvPr/>
        </p:nvSpPr>
        <p:spPr>
          <a:xfrm>
            <a:off x="7967471" y="4298306"/>
            <a:ext cx="1127760" cy="11271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27D487B3-C8D6-85F1-5B0D-7CCB4CC4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87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İçerik Yer Tutucusu 10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44BDD244-5F0C-92B6-76D4-43C160092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4" y="1554480"/>
            <a:ext cx="10087674" cy="5043838"/>
          </a:xfrm>
        </p:spPr>
      </p:pic>
      <p:sp>
        <p:nvSpPr>
          <p:cNvPr id="5" name="Başlık 1">
            <a:extLst>
              <a:ext uri="{FF2B5EF4-FFF2-40B4-BE49-F238E27FC236}">
                <a16:creationId xmlns:a16="http://schemas.microsoft.com/office/drawing/2014/main" id="{FDFC04BD-8486-7652-3ACA-81FA8A92DA4B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 err="1"/>
              <a:t>Comparison</a:t>
            </a:r>
            <a:r>
              <a:rPr lang="tr-TR" sz="4400" b="1" dirty="0"/>
              <a:t> </a:t>
            </a:r>
            <a:r>
              <a:rPr lang="tr-TR" sz="4400" b="1" dirty="0" err="1"/>
              <a:t>with</a:t>
            </a:r>
            <a:r>
              <a:rPr lang="tr-TR" sz="4400" b="1" dirty="0"/>
              <a:t> </a:t>
            </a:r>
            <a:r>
              <a:rPr lang="tr-TR" sz="4400" b="1" dirty="0" err="1"/>
              <a:t>Other</a:t>
            </a:r>
            <a:r>
              <a:rPr lang="tr-TR" sz="4400" b="1" dirty="0"/>
              <a:t> </a:t>
            </a:r>
            <a:r>
              <a:rPr lang="tr-TR" sz="4400" b="1" dirty="0" err="1"/>
              <a:t>Methods</a:t>
            </a:r>
            <a:endParaRPr lang="tr-TR" sz="4400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9B11126-FC7B-5C1B-A8D5-71488CBB8A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5629C3DD-A3A3-77DA-BD62-1F4C87886B7C}"/>
              </a:ext>
            </a:extLst>
          </p:cNvPr>
          <p:cNvSpPr/>
          <p:nvPr/>
        </p:nvSpPr>
        <p:spPr>
          <a:xfrm>
            <a:off x="8936476" y="5035804"/>
            <a:ext cx="1935740" cy="2037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8F35A44B-849D-9DF5-BE69-9A8CC19CE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823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İçerik Yer Tutucusu 22" descr="metin, ekran görüntüsü, paralel, çizgi içeren bir resim&#10;&#10;Açıklama otomatik olarak oluşturuldu">
            <a:extLst>
              <a:ext uri="{FF2B5EF4-FFF2-40B4-BE49-F238E27FC236}">
                <a16:creationId xmlns:a16="http://schemas.microsoft.com/office/drawing/2014/main" id="{D421676C-3D1D-352B-8EB3-D890E3BE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2335932"/>
            <a:ext cx="5621393" cy="4216045"/>
          </a:xfrm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61E4A79A-E30E-904A-0BCF-D902A2C3EEEA}"/>
              </a:ext>
            </a:extLst>
          </p:cNvPr>
          <p:cNvSpPr/>
          <p:nvPr/>
        </p:nvSpPr>
        <p:spPr>
          <a:xfrm>
            <a:off x="969746" y="2632259"/>
            <a:ext cx="1060222" cy="2659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376A9307-87B3-A6FF-AD0E-23D5EDECA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4" name="Başlık 1">
            <a:extLst>
              <a:ext uri="{FF2B5EF4-FFF2-40B4-BE49-F238E27FC236}">
                <a16:creationId xmlns:a16="http://schemas.microsoft.com/office/drawing/2014/main" id="{3F0FE7B4-20AB-1024-4FC7-3191233D3C42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 err="1"/>
              <a:t>Feature</a:t>
            </a:r>
            <a:r>
              <a:rPr lang="tr-TR" sz="4400" b="1" dirty="0"/>
              <a:t> </a:t>
            </a:r>
            <a:r>
              <a:rPr lang="tr-TR" sz="4400" b="1" dirty="0" err="1"/>
              <a:t>Importance</a:t>
            </a:r>
            <a:endParaRPr lang="tr-TR" sz="4400" b="1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E3712D3-7409-07B9-ED0A-4DF12464D4FA}"/>
              </a:ext>
            </a:extLst>
          </p:cNvPr>
          <p:cNvSpPr txBox="1"/>
          <p:nvPr/>
        </p:nvSpPr>
        <p:spPr>
          <a:xfrm>
            <a:off x="2116101" y="1685677"/>
            <a:ext cx="2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atoms</a:t>
            </a:r>
            <a:r>
              <a:rPr lang="tr-TR" dirty="0"/>
              <a:t> </a:t>
            </a:r>
            <a:r>
              <a:rPr lang="tr-TR" dirty="0" err="1"/>
              <a:t>approach</a:t>
            </a:r>
            <a:endParaRPr lang="tr-TR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A2BA680-5059-B748-C252-48DBAA1FD9A2}"/>
              </a:ext>
            </a:extLst>
          </p:cNvPr>
          <p:cNvSpPr txBox="1"/>
          <p:nvPr/>
        </p:nvSpPr>
        <p:spPr>
          <a:xfrm>
            <a:off x="8160346" y="1678206"/>
            <a:ext cx="201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C</a:t>
            </a:r>
            <a:r>
              <a:rPr lang="el-GR" dirty="0"/>
              <a:t>α</a:t>
            </a:r>
            <a:r>
              <a:rPr lang="tr-TR" dirty="0"/>
              <a:t> </a:t>
            </a:r>
            <a:r>
              <a:rPr lang="tr-TR" dirty="0" err="1"/>
              <a:t>atoms</a:t>
            </a:r>
            <a:r>
              <a:rPr lang="tr-TR" dirty="0"/>
              <a:t> </a:t>
            </a:r>
            <a:r>
              <a:rPr lang="tr-TR" dirty="0" err="1"/>
              <a:t>approach</a:t>
            </a:r>
            <a:endParaRPr lang="tr-TR" dirty="0"/>
          </a:p>
        </p:txBody>
      </p:sp>
      <p:pic>
        <p:nvPicPr>
          <p:cNvPr id="19" name="Picture 2" descr="EJP RD – European Joint Programme on Rare Diseases">
            <a:extLst>
              <a:ext uri="{FF2B5EF4-FFF2-40B4-BE49-F238E27FC236}">
                <a16:creationId xmlns:a16="http://schemas.microsoft.com/office/drawing/2014/main" id="{91DBE569-FA34-332C-FB40-1F247551A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ikdörtgen 23">
            <a:extLst>
              <a:ext uri="{FF2B5EF4-FFF2-40B4-BE49-F238E27FC236}">
                <a16:creationId xmlns:a16="http://schemas.microsoft.com/office/drawing/2014/main" id="{6821E8B6-9E56-0F55-A556-645D6E74D3B9}"/>
              </a:ext>
            </a:extLst>
          </p:cNvPr>
          <p:cNvSpPr/>
          <p:nvPr/>
        </p:nvSpPr>
        <p:spPr>
          <a:xfrm>
            <a:off x="984986" y="3717347"/>
            <a:ext cx="1060222" cy="2659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C0ED579D-355A-7D86-060D-6B34C5235549}"/>
              </a:ext>
            </a:extLst>
          </p:cNvPr>
          <p:cNvSpPr/>
          <p:nvPr/>
        </p:nvSpPr>
        <p:spPr>
          <a:xfrm>
            <a:off x="682821" y="4055501"/>
            <a:ext cx="1331920" cy="2659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1C8C9FE2-87D9-E457-BDC4-36BAB3A187BA}"/>
              </a:ext>
            </a:extLst>
          </p:cNvPr>
          <p:cNvSpPr/>
          <p:nvPr/>
        </p:nvSpPr>
        <p:spPr>
          <a:xfrm>
            <a:off x="851060" y="4802435"/>
            <a:ext cx="1160619" cy="2659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8" name="Resim 27" descr="metin, ekran görüntüsü, paralel, çizgi içeren bir resim&#10;&#10;Açıklama otomatik olarak oluşturuldu">
            <a:extLst>
              <a:ext uri="{FF2B5EF4-FFF2-40B4-BE49-F238E27FC236}">
                <a16:creationId xmlns:a16="http://schemas.microsoft.com/office/drawing/2014/main" id="{4C231987-0B26-440B-CFB2-CDDB353C5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01" y="2359860"/>
            <a:ext cx="5528191" cy="4146143"/>
          </a:xfrm>
          <a:prstGeom prst="rect">
            <a:avLst/>
          </a:prstGeom>
        </p:spPr>
      </p:pic>
      <p:sp>
        <p:nvSpPr>
          <p:cNvPr id="29" name="Dikdörtgen 28">
            <a:extLst>
              <a:ext uri="{FF2B5EF4-FFF2-40B4-BE49-F238E27FC236}">
                <a16:creationId xmlns:a16="http://schemas.microsoft.com/office/drawing/2014/main" id="{E6C67107-A0A8-F269-6F69-A0C0CC8C7625}"/>
              </a:ext>
            </a:extLst>
          </p:cNvPr>
          <p:cNvSpPr/>
          <p:nvPr/>
        </p:nvSpPr>
        <p:spPr>
          <a:xfrm>
            <a:off x="6536339" y="2687053"/>
            <a:ext cx="1094245" cy="276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 29">
            <a:extLst>
              <a:ext uri="{FF2B5EF4-FFF2-40B4-BE49-F238E27FC236}">
                <a16:creationId xmlns:a16="http://schemas.microsoft.com/office/drawing/2014/main" id="{41D6DA3C-3639-735C-7FC2-E28B97AB23A0}"/>
              </a:ext>
            </a:extLst>
          </p:cNvPr>
          <p:cNvSpPr/>
          <p:nvPr/>
        </p:nvSpPr>
        <p:spPr>
          <a:xfrm>
            <a:off x="6536338" y="3723579"/>
            <a:ext cx="1094245" cy="276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Dikdörtgen 30">
            <a:extLst>
              <a:ext uri="{FF2B5EF4-FFF2-40B4-BE49-F238E27FC236}">
                <a16:creationId xmlns:a16="http://schemas.microsoft.com/office/drawing/2014/main" id="{C1CD3808-2A98-71AB-9E62-AB658B19BDB4}"/>
              </a:ext>
            </a:extLst>
          </p:cNvPr>
          <p:cNvSpPr/>
          <p:nvPr/>
        </p:nvSpPr>
        <p:spPr>
          <a:xfrm>
            <a:off x="6522707" y="4082763"/>
            <a:ext cx="1094245" cy="276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FE203754-5ACD-69AE-43AF-7E565887C23E}"/>
              </a:ext>
            </a:extLst>
          </p:cNvPr>
          <p:cNvSpPr/>
          <p:nvPr/>
        </p:nvSpPr>
        <p:spPr>
          <a:xfrm>
            <a:off x="6242291" y="5156333"/>
            <a:ext cx="1374661" cy="2760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9808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etin kutusu 13">
            <a:extLst>
              <a:ext uri="{FF2B5EF4-FFF2-40B4-BE49-F238E27FC236}">
                <a16:creationId xmlns:a16="http://schemas.microsoft.com/office/drawing/2014/main" id="{8F253525-3C1C-2238-62C9-071A0700C890}"/>
              </a:ext>
            </a:extLst>
          </p:cNvPr>
          <p:cNvSpPr txBox="1"/>
          <p:nvPr/>
        </p:nvSpPr>
        <p:spPr>
          <a:xfrm>
            <a:off x="390144" y="1773613"/>
            <a:ext cx="11250168" cy="532453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Consists</a:t>
            </a:r>
            <a:r>
              <a:rPr lang="tr-TR" dirty="0"/>
              <a:t> of 19 </a:t>
            </a:r>
            <a:r>
              <a:rPr lang="tr-TR" dirty="0" err="1"/>
              <a:t>functions</a:t>
            </a:r>
            <a:r>
              <a:rPr lang="tr-T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predatoR</a:t>
            </a:r>
            <a:r>
              <a:rPr lang="en-US" b="1" dirty="0"/>
              <a:t> </a:t>
            </a:r>
            <a:endParaRPr lang="tr-T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read_PDB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PDB2connections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betweenness_score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clique_score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degree_score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eigen_centrality_score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pagerank_score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shortest_path_score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DisGeNET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gene_essentiality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genic_intolerance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gnomad_scores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GO_terms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GTEx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KEGG_pathway_number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amino_acid_features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BLOSUM62_score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impact_prediction</a:t>
            </a:r>
            <a:endParaRPr lang="tr-TR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017970DF-59AC-A1CE-A07E-98E4B82274F5}"/>
              </a:ext>
            </a:extLst>
          </p:cNvPr>
          <p:cNvSpPr txBox="1"/>
          <p:nvPr/>
        </p:nvSpPr>
        <p:spPr>
          <a:xfrm>
            <a:off x="390144" y="4649152"/>
            <a:ext cx="11250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2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included</a:t>
            </a:r>
            <a:r>
              <a:rPr lang="tr-T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7Å – C</a:t>
            </a:r>
            <a:r>
              <a:rPr lang="el-GR" dirty="0"/>
              <a:t>α</a:t>
            </a:r>
            <a:r>
              <a:rPr lang="tr-TR" dirty="0"/>
              <a:t> </a:t>
            </a:r>
            <a:r>
              <a:rPr lang="tr-TR" dirty="0" err="1"/>
              <a:t>atoms</a:t>
            </a:r>
            <a:r>
              <a:rPr lang="tr-TR" dirty="0"/>
              <a:t> </a:t>
            </a:r>
            <a:r>
              <a:rPr lang="tr-TR" dirty="0" err="1"/>
              <a:t>Adaboost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dirty="0"/>
              <a:t>5Å –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atoms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Adaboost</a:t>
            </a:r>
            <a:endParaRPr lang="tr-T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EDCF9F00-9DA2-6C90-61E5-AD7BC0FA6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22" name="Başlık 1">
            <a:extLst>
              <a:ext uri="{FF2B5EF4-FFF2-40B4-BE49-F238E27FC236}">
                <a16:creationId xmlns:a16="http://schemas.microsoft.com/office/drawing/2014/main" id="{ABE9A245-430C-A231-2F7E-EB6FC0601B6D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predatoR</a:t>
            </a:r>
            <a:r>
              <a:rPr lang="tr-TR" b="1" dirty="0"/>
              <a:t> R </a:t>
            </a:r>
            <a:r>
              <a:rPr lang="tr-TR" b="1" dirty="0" err="1"/>
              <a:t>package</a:t>
            </a:r>
            <a:endParaRPr lang="tr-TR" b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5D09891-D384-BDE1-6AF7-2A275615D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0" y="4241768"/>
            <a:ext cx="2292096" cy="2292096"/>
          </a:xfrm>
          <a:prstGeom prst="rect">
            <a:avLst/>
          </a:prstGeom>
        </p:spPr>
      </p:pic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7D4EDA54-14CA-DE01-8C5A-2392F5ADC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61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6C9FC412-4949-2C01-0D73-7DBAF909D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5" y="2055467"/>
            <a:ext cx="9935603" cy="3394247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EDCF9F00-9DA2-6C90-61E5-AD7BC0FA60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22" name="Başlık 1">
            <a:extLst>
              <a:ext uri="{FF2B5EF4-FFF2-40B4-BE49-F238E27FC236}">
                <a16:creationId xmlns:a16="http://schemas.microsoft.com/office/drawing/2014/main" id="{ABE9A245-430C-A231-2F7E-EB6FC0601B6D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predatoR</a:t>
            </a:r>
            <a:r>
              <a:rPr lang="tr-TR" b="1" dirty="0"/>
              <a:t> R </a:t>
            </a:r>
            <a:r>
              <a:rPr lang="tr-TR" b="1" dirty="0" err="1"/>
              <a:t>package</a:t>
            </a:r>
            <a:endParaRPr lang="tr-TR" b="1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E8374CE8-F942-CF2E-F711-2966FFE39493}"/>
              </a:ext>
            </a:extLst>
          </p:cNvPr>
          <p:cNvSpPr txBox="1"/>
          <p:nvPr/>
        </p:nvSpPr>
        <p:spPr>
          <a:xfrm>
            <a:off x="3138491" y="5295825"/>
            <a:ext cx="5915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predatoR</a:t>
            </a:r>
            <a:r>
              <a:rPr lang="en-US" sz="1400" dirty="0"/>
              <a:t> is available on GitHub (https://github.com/berkgurdamar/predatoR) </a:t>
            </a:r>
            <a:endParaRPr lang="tr-TR" sz="1400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26045A3B-9EB1-02B6-4203-E73FA7BD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06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D05480-1A68-648E-E2D6-EF8F8B04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247579"/>
          </a:xfrm>
        </p:spPr>
        <p:txBody>
          <a:bodyPr>
            <a:normAutofit/>
          </a:bodyPr>
          <a:lstStyle/>
          <a:p>
            <a:r>
              <a:rPr lang="tr-TR" sz="3200" dirty="0" err="1"/>
              <a:t>Build</a:t>
            </a:r>
            <a:r>
              <a:rPr lang="tr-TR" sz="3200" dirty="0"/>
              <a:t> a </a:t>
            </a:r>
            <a:r>
              <a:rPr lang="tr-TR" sz="3200" dirty="0" err="1"/>
              <a:t>new</a:t>
            </a:r>
            <a:r>
              <a:rPr lang="tr-TR" sz="3200" dirty="0"/>
              <a:t> </a:t>
            </a:r>
            <a:r>
              <a:rPr lang="tr-TR" sz="3200" dirty="0" err="1"/>
              <a:t>method</a:t>
            </a:r>
            <a:r>
              <a:rPr lang="tr-TR" sz="3200" dirty="0"/>
              <a:t> </a:t>
            </a:r>
            <a:r>
              <a:rPr lang="tr-TR" sz="3200" dirty="0" err="1"/>
              <a:t>by</a:t>
            </a:r>
            <a:r>
              <a:rPr lang="tr-TR" sz="3200" dirty="0"/>
              <a:t> </a:t>
            </a:r>
            <a:r>
              <a:rPr lang="tr-TR" sz="3200" dirty="0" err="1"/>
              <a:t>using</a:t>
            </a:r>
            <a:r>
              <a:rPr lang="tr-TR" sz="3200" dirty="0"/>
              <a:t> </a:t>
            </a:r>
            <a:r>
              <a:rPr lang="tr-TR" sz="3200" b="1" dirty="0"/>
              <a:t>network </a:t>
            </a:r>
            <a:r>
              <a:rPr lang="tr-TR" sz="3200" b="1" dirty="0" err="1"/>
              <a:t>formalization</a:t>
            </a:r>
            <a:r>
              <a:rPr lang="tr-TR" sz="3200" b="1" dirty="0"/>
              <a:t> </a:t>
            </a:r>
            <a:r>
              <a:rPr lang="tr-TR" sz="3200" b="1" dirty="0" err="1"/>
              <a:t>from</a:t>
            </a:r>
            <a:r>
              <a:rPr lang="tr-TR" sz="3200" b="1" dirty="0"/>
              <a:t> protein </a:t>
            </a:r>
            <a:r>
              <a:rPr lang="tr-TR" sz="3200" b="1" dirty="0" err="1"/>
              <a:t>structures</a:t>
            </a:r>
            <a:r>
              <a:rPr lang="tr-TR" sz="3200" dirty="0"/>
              <a:t> </a:t>
            </a:r>
            <a:r>
              <a:rPr lang="tr-TR" sz="3200" dirty="0" err="1"/>
              <a:t>for</a:t>
            </a:r>
            <a:r>
              <a:rPr lang="tr-TR" sz="3200" dirty="0"/>
              <a:t> i</a:t>
            </a:r>
            <a:r>
              <a:rPr lang="en-US" sz="3200" dirty="0" err="1"/>
              <a:t>dentify</a:t>
            </a:r>
            <a:r>
              <a:rPr lang="tr-TR" sz="3200" dirty="0" err="1"/>
              <a:t>ing</a:t>
            </a:r>
            <a:r>
              <a:rPr lang="en-US" sz="3200" dirty="0"/>
              <a:t> missense variants most likely t</a:t>
            </a:r>
            <a:r>
              <a:rPr lang="tr-TR" sz="3200" dirty="0"/>
              <a:t>o</a:t>
            </a:r>
          </a:p>
          <a:p>
            <a:pPr lvl="1"/>
            <a:r>
              <a:rPr lang="tr-TR" sz="2800" dirty="0"/>
              <a:t>H</a:t>
            </a:r>
            <a:r>
              <a:rPr lang="en-US" sz="2800" dirty="0" err="1"/>
              <a:t>ave</a:t>
            </a:r>
            <a:r>
              <a:rPr lang="en-US" sz="2800" dirty="0"/>
              <a:t> </a:t>
            </a:r>
            <a:r>
              <a:rPr lang="tr-TR" sz="2800" dirty="0"/>
              <a:t>p</a:t>
            </a:r>
            <a:r>
              <a:rPr lang="en-US" sz="2800" dirty="0" err="1"/>
              <a:t>athogenic</a:t>
            </a:r>
            <a:r>
              <a:rPr lang="en-US" sz="2800" dirty="0"/>
              <a:t> effect</a:t>
            </a:r>
            <a:endParaRPr lang="tr-TR" sz="2800" dirty="0"/>
          </a:p>
          <a:p>
            <a:pPr lvl="1"/>
            <a:r>
              <a:rPr lang="tr-TR" sz="2800" dirty="0"/>
              <a:t>C</a:t>
            </a:r>
            <a:r>
              <a:rPr lang="en-US" sz="2800" dirty="0" err="1"/>
              <a:t>ontribute</a:t>
            </a:r>
            <a:r>
              <a:rPr lang="en-US" sz="2800" dirty="0"/>
              <a:t> to a disease</a:t>
            </a:r>
            <a:endParaRPr lang="tr-TR" sz="20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3B827D9-C6A4-E2BA-EF49-12ECA8F6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8" name="Başlık 1">
            <a:extLst>
              <a:ext uri="{FF2B5EF4-FFF2-40B4-BE49-F238E27FC236}">
                <a16:creationId xmlns:a16="http://schemas.microsoft.com/office/drawing/2014/main" id="{90A47DFC-6284-9D58-0A38-829C8922E89F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Aim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13E68382-0115-D6A0-8403-5C242527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23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2F28E1-D33C-DAB4-CC79-734315F6A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74" y="2193737"/>
            <a:ext cx="11204448" cy="4201858"/>
          </a:xfrm>
        </p:spPr>
        <p:txBody>
          <a:bodyPr numCol="2">
            <a:normAutofit/>
          </a:bodyPr>
          <a:lstStyle/>
          <a:p>
            <a:r>
              <a:rPr lang="tr-TR" sz="2400" dirty="0" err="1"/>
              <a:t>Sequence</a:t>
            </a:r>
            <a:r>
              <a:rPr lang="tr-TR" sz="2400" dirty="0"/>
              <a:t> </a:t>
            </a:r>
            <a:r>
              <a:rPr lang="tr-TR" sz="2400" dirty="0" err="1"/>
              <a:t>conservation-based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endParaRPr lang="tr-TR" sz="2400" dirty="0"/>
          </a:p>
          <a:p>
            <a:pPr lvl="1"/>
            <a:r>
              <a:rPr lang="en-US" sz="2000" dirty="0"/>
              <a:t>Probabilities of amino acid substitutions</a:t>
            </a:r>
            <a:endParaRPr lang="tr-TR" sz="2000" dirty="0"/>
          </a:p>
          <a:p>
            <a:pPr lvl="1"/>
            <a:r>
              <a:rPr lang="tr-TR" sz="2000" dirty="0" err="1"/>
              <a:t>Position-specific</a:t>
            </a:r>
            <a:r>
              <a:rPr lang="tr-TR" sz="2000" dirty="0"/>
              <a:t> </a:t>
            </a:r>
            <a:r>
              <a:rPr lang="tr-TR" sz="2000" dirty="0" err="1"/>
              <a:t>probabilities</a:t>
            </a:r>
            <a:endParaRPr lang="tr-TR" sz="20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tr-TR" sz="2400" dirty="0" err="1"/>
              <a:t>Structure-based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endParaRPr lang="tr-TR" sz="2400" dirty="0"/>
          </a:p>
          <a:p>
            <a:pPr lvl="1"/>
            <a:r>
              <a:rPr lang="el-GR" sz="1800" b="0" i="0" u="none" strike="noStrike" baseline="0" dirty="0">
                <a:latin typeface="AdvPS7DA6"/>
              </a:rPr>
              <a:t>ΔΔ</a:t>
            </a:r>
            <a:r>
              <a:rPr lang="tr-TR" sz="1800" b="0" i="0" u="none" strike="noStrike" baseline="0" dirty="0">
                <a:latin typeface="AdvPS7DA6"/>
              </a:rPr>
              <a:t>G</a:t>
            </a:r>
            <a:endParaRPr lang="tr-TR" sz="2000" dirty="0"/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r>
              <a:rPr lang="tr-TR" sz="2400" dirty="0" err="1"/>
              <a:t>Combined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endParaRPr lang="tr-TR" sz="2400" dirty="0"/>
          </a:p>
          <a:p>
            <a:pPr lvl="1"/>
            <a:r>
              <a:rPr lang="tr-TR" sz="2000" dirty="0" err="1"/>
              <a:t>Sequence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structure</a:t>
            </a:r>
            <a:endParaRPr lang="tr-TR" sz="2000" dirty="0"/>
          </a:p>
          <a:p>
            <a:endParaRPr lang="tr-TR" sz="2400" dirty="0"/>
          </a:p>
          <a:p>
            <a:endParaRPr lang="tr-TR" sz="2400" dirty="0"/>
          </a:p>
          <a:p>
            <a:endParaRPr lang="tr-TR" sz="2400" dirty="0"/>
          </a:p>
          <a:p>
            <a:endParaRPr lang="tr-TR" sz="2400" dirty="0"/>
          </a:p>
          <a:p>
            <a:r>
              <a:rPr lang="tr-TR" sz="2400" dirty="0"/>
              <a:t>Meta-</a:t>
            </a:r>
            <a:r>
              <a:rPr lang="tr-TR" sz="2400" dirty="0" err="1"/>
              <a:t>prediction</a:t>
            </a:r>
            <a:r>
              <a:rPr lang="tr-TR" sz="2400" dirty="0"/>
              <a:t> </a:t>
            </a:r>
            <a:r>
              <a:rPr lang="tr-TR" sz="2400" dirty="0" err="1"/>
              <a:t>methods</a:t>
            </a:r>
            <a:endParaRPr lang="tr-TR" sz="2400" dirty="0"/>
          </a:p>
          <a:p>
            <a:pPr lvl="1"/>
            <a:r>
              <a:rPr lang="tr-TR" sz="2000" dirty="0" err="1"/>
              <a:t>Scores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multiple </a:t>
            </a:r>
            <a:r>
              <a:rPr lang="tr-TR" sz="2000" dirty="0" err="1"/>
              <a:t>predictors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B10FD06-7A8A-AECD-97A1-8ACA7111A6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609C04B1-3354-7B79-CA43-022F45D32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405"/>
            <a:ext cx="10515600" cy="1325563"/>
          </a:xfrm>
        </p:spPr>
        <p:txBody>
          <a:bodyPr/>
          <a:lstStyle/>
          <a:p>
            <a:r>
              <a:rPr lang="tr-TR" b="1" dirty="0" err="1"/>
              <a:t>History</a:t>
            </a:r>
            <a:r>
              <a:rPr lang="tr-TR" b="1" dirty="0"/>
              <a:t> of </a:t>
            </a:r>
            <a:r>
              <a:rPr lang="tr-TR" b="1" dirty="0" err="1"/>
              <a:t>Mutation</a:t>
            </a:r>
            <a:r>
              <a:rPr lang="tr-TR" b="1" dirty="0"/>
              <a:t> </a:t>
            </a:r>
            <a:r>
              <a:rPr lang="tr-TR" b="1" dirty="0" err="1"/>
              <a:t>Impact</a:t>
            </a:r>
            <a:r>
              <a:rPr lang="tr-TR" b="1" dirty="0"/>
              <a:t> </a:t>
            </a:r>
            <a:r>
              <a:rPr lang="tr-TR" b="1" dirty="0" err="1"/>
              <a:t>Prediction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DD1EDE70-610A-8B45-47BC-652B8685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8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C89781-6145-CCD2-E30F-117EED1FB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058"/>
            <a:ext cx="10515600" cy="4288537"/>
          </a:xfrm>
        </p:spPr>
        <p:txBody>
          <a:bodyPr numCol="2">
            <a:normAutofit fontScale="92500" lnSpcReduction="10000"/>
          </a:bodyPr>
          <a:lstStyle/>
          <a:p>
            <a:r>
              <a:rPr lang="tr-TR" dirty="0"/>
              <a:t>PolyPhen-2 </a:t>
            </a:r>
          </a:p>
          <a:p>
            <a:pPr lvl="1"/>
            <a:r>
              <a:rPr lang="tr-TR" dirty="0" err="1"/>
              <a:t>Sequence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structure</a:t>
            </a:r>
            <a:endParaRPr lang="tr-TR" dirty="0"/>
          </a:p>
          <a:p>
            <a:pPr lvl="1"/>
            <a:r>
              <a:rPr lang="tr-TR" dirty="0" err="1"/>
              <a:t>Naïve</a:t>
            </a:r>
            <a:r>
              <a:rPr lang="tr-TR" dirty="0"/>
              <a:t> </a:t>
            </a:r>
            <a:r>
              <a:rPr lang="tr-TR" dirty="0" err="1"/>
              <a:t>Bayes</a:t>
            </a:r>
            <a:r>
              <a:rPr lang="tr-TR" dirty="0"/>
              <a:t> </a:t>
            </a:r>
            <a:r>
              <a:rPr lang="tr-TR" dirty="0" err="1"/>
              <a:t>Classifier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r>
              <a:rPr lang="tr-TR" dirty="0"/>
              <a:t>SIFT</a:t>
            </a:r>
          </a:p>
          <a:p>
            <a:pPr lvl="1"/>
            <a:r>
              <a:rPr lang="tr-TR" dirty="0"/>
              <a:t>S</a:t>
            </a:r>
            <a:r>
              <a:rPr lang="en-US" dirty="0" err="1"/>
              <a:t>equence</a:t>
            </a:r>
            <a:r>
              <a:rPr lang="en-US" dirty="0"/>
              <a:t> homology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r>
              <a:rPr lang="tr-TR" dirty="0" err="1"/>
              <a:t>Rhapsody</a:t>
            </a:r>
            <a:endParaRPr lang="tr-TR" dirty="0"/>
          </a:p>
          <a:p>
            <a:pPr lvl="1"/>
            <a:r>
              <a:rPr lang="tr-TR" dirty="0" err="1"/>
              <a:t>Sequence</a:t>
            </a:r>
            <a:r>
              <a:rPr lang="tr-TR" dirty="0"/>
              <a:t>, </a:t>
            </a:r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dynamics-based</a:t>
            </a:r>
            <a:r>
              <a:rPr lang="tr-TR" dirty="0"/>
              <a:t> </a:t>
            </a:r>
            <a:r>
              <a:rPr lang="tr-TR" dirty="0" err="1"/>
              <a:t>features</a:t>
            </a:r>
            <a:endParaRPr lang="tr-TR" dirty="0"/>
          </a:p>
          <a:p>
            <a:pPr lvl="1"/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457200" lvl="1" indent="0">
              <a:buNone/>
            </a:pPr>
            <a:endParaRPr lang="tr-TR" dirty="0"/>
          </a:p>
          <a:p>
            <a:r>
              <a:rPr lang="tr-TR" dirty="0"/>
              <a:t>CONDEL </a:t>
            </a:r>
          </a:p>
          <a:p>
            <a:pPr lvl="1"/>
            <a:r>
              <a:rPr lang="tr-TR" dirty="0"/>
              <a:t>Meta-</a:t>
            </a:r>
            <a:r>
              <a:rPr lang="tr-TR" dirty="0" err="1"/>
              <a:t>predictor</a:t>
            </a:r>
            <a:endParaRPr lang="tr-TR" dirty="0"/>
          </a:p>
          <a:p>
            <a:pPr lvl="1"/>
            <a:r>
              <a:rPr lang="tr-TR" dirty="0" err="1"/>
              <a:t>Predictions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5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predictors</a:t>
            </a:r>
            <a:endParaRPr lang="tr-TR" dirty="0"/>
          </a:p>
          <a:p>
            <a:pPr lvl="1"/>
            <a:endParaRPr lang="tr-TR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AC52EA2B-FFBA-19D2-005D-7E6572F6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405"/>
            <a:ext cx="10515600" cy="1325563"/>
          </a:xfrm>
        </p:spPr>
        <p:txBody>
          <a:bodyPr/>
          <a:lstStyle/>
          <a:p>
            <a:r>
              <a:rPr lang="tr-TR" b="1" dirty="0" err="1"/>
              <a:t>Mutation</a:t>
            </a:r>
            <a:r>
              <a:rPr lang="tr-TR" b="1" dirty="0"/>
              <a:t> </a:t>
            </a:r>
            <a:r>
              <a:rPr lang="tr-TR" b="1" dirty="0" err="1"/>
              <a:t>Impact</a:t>
            </a:r>
            <a:r>
              <a:rPr lang="tr-TR" b="1" dirty="0"/>
              <a:t> </a:t>
            </a:r>
            <a:r>
              <a:rPr lang="tr-TR" b="1" dirty="0" err="1"/>
              <a:t>Prediction</a:t>
            </a:r>
            <a:r>
              <a:rPr lang="tr-TR" b="1" dirty="0"/>
              <a:t> Tools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D7FDC3-370A-508E-9480-0639E0664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603EF6ED-2205-1024-AEAC-D1673055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839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ED0C9C3-A0FB-DE44-7BEA-70EDAD600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40" y="1592815"/>
            <a:ext cx="7692719" cy="5036249"/>
          </a:xfr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CBB9469-30F0-1DA4-5872-688690AB73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59697945-A1F6-6CC5-8EFE-906D146837E9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/>
              <a:t>Overall</a:t>
            </a:r>
            <a:r>
              <a:rPr lang="tr-TR" b="1" dirty="0"/>
              <a:t> </a:t>
            </a:r>
            <a:r>
              <a:rPr lang="tr-TR" b="1" dirty="0" err="1"/>
              <a:t>Workflow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77419F70-D5B6-EFE3-4A65-493BCB26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63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o 7">
            <a:extLst>
              <a:ext uri="{FF2B5EF4-FFF2-40B4-BE49-F238E27FC236}">
                <a16:creationId xmlns:a16="http://schemas.microsoft.com/office/drawing/2014/main" id="{149EDEE4-522C-38B0-7C6A-887D183E32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12208" y="2050923"/>
          <a:ext cx="2246376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88">
                  <a:extLst>
                    <a:ext uri="{9D8B030D-6E8A-4147-A177-3AD203B41FA5}">
                      <a16:colId xmlns:a16="http://schemas.microsoft.com/office/drawing/2014/main" val="4072068770"/>
                    </a:ext>
                  </a:extLst>
                </a:gridCol>
                <a:gridCol w="1123188">
                  <a:extLst>
                    <a:ext uri="{9D8B030D-6E8A-4147-A177-3AD203B41FA5}">
                      <a16:colId xmlns:a16="http://schemas.microsoft.com/office/drawing/2014/main" val="4158843028"/>
                    </a:ext>
                  </a:extLst>
                </a:gridCol>
              </a:tblGrid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Node2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7906375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3468703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5697206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2417544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8640680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1658021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4603303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4288964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7692401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122454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6591260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8495332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7042928"/>
                  </a:ext>
                </a:extLst>
              </a:tr>
              <a:tr h="168297"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75838201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119E5D55-1F4B-FF59-2A10-4A632434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" y="2401062"/>
            <a:ext cx="2820162" cy="28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2EF9E0E7-976D-6510-5FEE-F65BB20E5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0" y="2316099"/>
            <a:ext cx="3429762" cy="3429762"/>
          </a:xfrm>
          <a:prstGeom prst="rect">
            <a:avLst/>
          </a:prstGeom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90AB686B-42EF-FACF-AEBA-3267D56A6636}"/>
              </a:ext>
            </a:extLst>
          </p:cNvPr>
          <p:cNvCxnSpPr>
            <a:stCxn id="1028" idx="3"/>
          </p:cNvCxnSpPr>
          <p:nvPr/>
        </p:nvCxnSpPr>
        <p:spPr>
          <a:xfrm>
            <a:off x="3380232" y="3811143"/>
            <a:ext cx="93573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D6B36A2-76A7-B959-B0B0-53338E333197}"/>
              </a:ext>
            </a:extLst>
          </p:cNvPr>
          <p:cNvCxnSpPr/>
          <p:nvPr/>
        </p:nvCxnSpPr>
        <p:spPr>
          <a:xfrm>
            <a:off x="7254240" y="3811143"/>
            <a:ext cx="935736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EE8C22D-B6F7-EBFA-0CF5-E463070377EB}"/>
              </a:ext>
            </a:extLst>
          </p:cNvPr>
          <p:cNvSpPr txBox="1"/>
          <p:nvPr/>
        </p:nvSpPr>
        <p:spPr>
          <a:xfrm>
            <a:off x="593598" y="2124300"/>
            <a:ext cx="288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Download</a:t>
            </a:r>
            <a:r>
              <a:rPr lang="tr-TR" dirty="0"/>
              <a:t>/Read PDB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FC5AA136-45C4-E833-B076-260FDBAD3ED6}"/>
              </a:ext>
            </a:extLst>
          </p:cNvPr>
          <p:cNvSpPr txBox="1"/>
          <p:nvPr/>
        </p:nvSpPr>
        <p:spPr>
          <a:xfrm>
            <a:off x="4315968" y="1681591"/>
            <a:ext cx="288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List</a:t>
            </a:r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7A61B37F-2F24-8184-0843-98CF07E3F6D3}"/>
              </a:ext>
            </a:extLst>
          </p:cNvPr>
          <p:cNvSpPr txBox="1"/>
          <p:nvPr/>
        </p:nvSpPr>
        <p:spPr>
          <a:xfrm>
            <a:off x="8466582" y="2308966"/>
            <a:ext cx="288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Build</a:t>
            </a:r>
            <a:r>
              <a:rPr lang="tr-TR" dirty="0"/>
              <a:t> Network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DB44212B-A8AB-F464-0751-D621637D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3A8C3FB0-8E2F-8EFE-F2BB-223E8954E061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Network </a:t>
            </a:r>
            <a:r>
              <a:rPr lang="tr-TR" b="1" dirty="0" err="1"/>
              <a:t>Formalization</a:t>
            </a:r>
            <a:r>
              <a:rPr lang="tr-TR" b="1" dirty="0"/>
              <a:t> </a:t>
            </a:r>
            <a:r>
              <a:rPr lang="tr-TR" b="1" dirty="0" err="1"/>
              <a:t>from</a:t>
            </a:r>
            <a:r>
              <a:rPr lang="tr-TR" b="1" dirty="0"/>
              <a:t> PDB </a:t>
            </a:r>
            <a:r>
              <a:rPr lang="tr-TR" b="1" dirty="0" err="1"/>
              <a:t>structures</a:t>
            </a:r>
            <a:endParaRPr lang="tr-TR" b="1" dirty="0"/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53158729-86C0-D3E4-A492-27B8353BD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1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19E5D55-1F4B-FF59-2A10-4A632434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" y="2620518"/>
            <a:ext cx="2820162" cy="282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2EF9E0E7-976D-6510-5FEE-F65BB20E5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 b="22179"/>
          <a:stretch/>
        </p:blipFill>
        <p:spPr>
          <a:xfrm>
            <a:off x="8640168" y="1394110"/>
            <a:ext cx="1872140" cy="1273940"/>
          </a:xfrm>
          <a:prstGeom prst="rect">
            <a:avLst/>
          </a:prstGeom>
        </p:spPr>
      </p:pic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90AB686B-42EF-FACF-AEBA-3267D56A6636}"/>
              </a:ext>
            </a:extLst>
          </p:cNvPr>
          <p:cNvCxnSpPr>
            <a:cxnSpLocks/>
            <a:stCxn id="1028" idx="3"/>
          </p:cNvCxnSpPr>
          <p:nvPr/>
        </p:nvCxnSpPr>
        <p:spPr>
          <a:xfrm flipV="1">
            <a:off x="3380232" y="2620518"/>
            <a:ext cx="798576" cy="1410081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D6B36A2-76A7-B959-B0B0-53338E333197}"/>
              </a:ext>
            </a:extLst>
          </p:cNvPr>
          <p:cNvCxnSpPr>
            <a:cxnSpLocks/>
          </p:cNvCxnSpPr>
          <p:nvPr/>
        </p:nvCxnSpPr>
        <p:spPr>
          <a:xfrm flipV="1">
            <a:off x="6260784" y="1897905"/>
            <a:ext cx="617982" cy="77255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Resim 17">
            <a:extLst>
              <a:ext uri="{FF2B5EF4-FFF2-40B4-BE49-F238E27FC236}">
                <a16:creationId xmlns:a16="http://schemas.microsoft.com/office/drawing/2014/main" id="{DB44212B-A8AB-F464-0751-D621637D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r="-3201" b="25389"/>
          <a:stretch/>
        </p:blipFill>
        <p:spPr>
          <a:xfrm>
            <a:off x="10020549" y="10026"/>
            <a:ext cx="2240968" cy="710198"/>
          </a:xfrm>
          <a:prstGeom prst="rect">
            <a:avLst/>
          </a:pr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3A8C3FB0-8E2F-8EFE-F2BB-223E8954E061}"/>
              </a:ext>
            </a:extLst>
          </p:cNvPr>
          <p:cNvSpPr txBox="1">
            <a:spLocks/>
          </p:cNvSpPr>
          <p:nvPr/>
        </p:nvSpPr>
        <p:spPr>
          <a:xfrm>
            <a:off x="838200" y="462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Network </a:t>
            </a:r>
            <a:r>
              <a:rPr lang="tr-TR" b="1" dirty="0" err="1"/>
              <a:t>Formalization</a:t>
            </a:r>
            <a:r>
              <a:rPr lang="tr-TR" b="1" dirty="0"/>
              <a:t> </a:t>
            </a:r>
            <a:r>
              <a:rPr lang="tr-TR" b="1" dirty="0" err="1"/>
              <a:t>Approaches</a:t>
            </a:r>
            <a:endParaRPr lang="tr-TR" b="1" dirty="0"/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94B45BB6-2868-F02F-EB48-ADEED423F943}"/>
              </a:ext>
            </a:extLst>
          </p:cNvPr>
          <p:cNvCxnSpPr>
            <a:cxnSpLocks/>
          </p:cNvCxnSpPr>
          <p:nvPr/>
        </p:nvCxnSpPr>
        <p:spPr>
          <a:xfrm>
            <a:off x="3380232" y="3978952"/>
            <a:ext cx="716280" cy="1461728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1F7B859C-9259-C4D9-133E-099679DF27A8}"/>
              </a:ext>
            </a:extLst>
          </p:cNvPr>
          <p:cNvSpPr txBox="1"/>
          <p:nvPr/>
        </p:nvSpPr>
        <p:spPr>
          <a:xfrm>
            <a:off x="3779520" y="2431225"/>
            <a:ext cx="288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All</a:t>
            </a:r>
            <a:r>
              <a:rPr lang="tr-TR" b="1" dirty="0"/>
              <a:t> </a:t>
            </a:r>
            <a:r>
              <a:rPr lang="tr-TR" b="1" dirty="0" err="1"/>
              <a:t>atoms</a:t>
            </a:r>
            <a:r>
              <a:rPr lang="tr-TR" b="1" dirty="0"/>
              <a:t> </a:t>
            </a:r>
            <a:r>
              <a:rPr lang="tr-TR" b="1" dirty="0" err="1"/>
              <a:t>approach</a:t>
            </a:r>
            <a:endParaRPr lang="tr-TR" b="1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A9A1BED-2FB3-32E6-A325-C2C234DC2C7E}"/>
              </a:ext>
            </a:extLst>
          </p:cNvPr>
          <p:cNvSpPr txBox="1"/>
          <p:nvPr/>
        </p:nvSpPr>
        <p:spPr>
          <a:xfrm>
            <a:off x="3715893" y="5322764"/>
            <a:ext cx="288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C</a:t>
            </a:r>
            <a:r>
              <a:rPr lang="el-GR" b="1" dirty="0"/>
              <a:t>α</a:t>
            </a:r>
            <a:r>
              <a:rPr lang="tr-TR" b="1" dirty="0"/>
              <a:t> </a:t>
            </a:r>
            <a:r>
              <a:rPr lang="tr-TR" b="1" dirty="0" err="1"/>
              <a:t>atoms</a:t>
            </a:r>
            <a:r>
              <a:rPr lang="tr-TR" b="1" dirty="0"/>
              <a:t> </a:t>
            </a:r>
            <a:r>
              <a:rPr lang="tr-TR" b="1" dirty="0" err="1"/>
              <a:t>approach</a:t>
            </a:r>
            <a:endParaRPr lang="tr-TR" b="1" dirty="0"/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D0FE3E53-97ED-A573-8ED1-0549123BBCCB}"/>
              </a:ext>
            </a:extLst>
          </p:cNvPr>
          <p:cNvCxnSpPr>
            <a:cxnSpLocks/>
          </p:cNvCxnSpPr>
          <p:nvPr/>
        </p:nvCxnSpPr>
        <p:spPr>
          <a:xfrm>
            <a:off x="6257355" y="2633879"/>
            <a:ext cx="575310" cy="77255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DE1A9845-D7BC-2BE6-6594-D097B418ED7C}"/>
              </a:ext>
            </a:extLst>
          </p:cNvPr>
          <p:cNvSpPr txBox="1"/>
          <p:nvPr/>
        </p:nvSpPr>
        <p:spPr>
          <a:xfrm>
            <a:off x="6875337" y="1735120"/>
            <a:ext cx="5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5Å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C0D1066D-F494-11AD-0A81-AB568CE5AAD9}"/>
              </a:ext>
            </a:extLst>
          </p:cNvPr>
          <p:cNvSpPr txBox="1"/>
          <p:nvPr/>
        </p:nvSpPr>
        <p:spPr>
          <a:xfrm>
            <a:off x="6896862" y="3296910"/>
            <a:ext cx="5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7Å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B2153295-8307-0B73-CBE9-CBA56DD3BB22}"/>
              </a:ext>
            </a:extLst>
          </p:cNvPr>
          <p:cNvSpPr txBox="1"/>
          <p:nvPr/>
        </p:nvSpPr>
        <p:spPr>
          <a:xfrm>
            <a:off x="6890004" y="4587964"/>
            <a:ext cx="5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5Å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6428C238-0583-A328-9A8F-EF4D6D775F66}"/>
              </a:ext>
            </a:extLst>
          </p:cNvPr>
          <p:cNvSpPr txBox="1"/>
          <p:nvPr/>
        </p:nvSpPr>
        <p:spPr>
          <a:xfrm>
            <a:off x="6865431" y="6151016"/>
            <a:ext cx="5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/>
              <a:t>7Å</a:t>
            </a:r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2615AB16-1B80-19AB-DA55-2B249F8B0438}"/>
              </a:ext>
            </a:extLst>
          </p:cNvPr>
          <p:cNvCxnSpPr>
            <a:cxnSpLocks/>
          </p:cNvCxnSpPr>
          <p:nvPr/>
        </p:nvCxnSpPr>
        <p:spPr>
          <a:xfrm>
            <a:off x="7443789" y="1917381"/>
            <a:ext cx="818388" cy="240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Düz Ok Bağlayıcısı 31">
            <a:extLst>
              <a:ext uri="{FF2B5EF4-FFF2-40B4-BE49-F238E27FC236}">
                <a16:creationId xmlns:a16="http://schemas.microsoft.com/office/drawing/2014/main" id="{3DAF6530-BB57-B0E1-2E8D-4A3C22C4FC24}"/>
              </a:ext>
            </a:extLst>
          </p:cNvPr>
          <p:cNvCxnSpPr>
            <a:cxnSpLocks/>
          </p:cNvCxnSpPr>
          <p:nvPr/>
        </p:nvCxnSpPr>
        <p:spPr>
          <a:xfrm>
            <a:off x="7472172" y="3472185"/>
            <a:ext cx="818388" cy="240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D82DAEC1-BFC7-DDA6-1F38-13C94DD2DE2F}"/>
              </a:ext>
            </a:extLst>
          </p:cNvPr>
          <p:cNvCxnSpPr>
            <a:cxnSpLocks/>
          </p:cNvCxnSpPr>
          <p:nvPr/>
        </p:nvCxnSpPr>
        <p:spPr>
          <a:xfrm>
            <a:off x="7469124" y="4776715"/>
            <a:ext cx="818388" cy="240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>
            <a:extLst>
              <a:ext uri="{FF2B5EF4-FFF2-40B4-BE49-F238E27FC236}">
                <a16:creationId xmlns:a16="http://schemas.microsoft.com/office/drawing/2014/main" id="{EE66C1FE-957A-0B41-EDC1-CA327725408D}"/>
              </a:ext>
            </a:extLst>
          </p:cNvPr>
          <p:cNvCxnSpPr>
            <a:cxnSpLocks/>
          </p:cNvCxnSpPr>
          <p:nvPr/>
        </p:nvCxnSpPr>
        <p:spPr>
          <a:xfrm>
            <a:off x="7450647" y="6347627"/>
            <a:ext cx="818388" cy="2405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Düz Ok Bağlayıcısı 58">
            <a:extLst>
              <a:ext uri="{FF2B5EF4-FFF2-40B4-BE49-F238E27FC236}">
                <a16:creationId xmlns:a16="http://schemas.microsoft.com/office/drawing/2014/main" id="{7B3CE2B7-47D7-CA33-1D36-0FDECBBB04B8}"/>
              </a:ext>
            </a:extLst>
          </p:cNvPr>
          <p:cNvCxnSpPr>
            <a:cxnSpLocks/>
          </p:cNvCxnSpPr>
          <p:nvPr/>
        </p:nvCxnSpPr>
        <p:spPr>
          <a:xfrm flipV="1">
            <a:off x="6257355" y="4779120"/>
            <a:ext cx="617982" cy="77255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Ok Bağlayıcısı 59">
            <a:extLst>
              <a:ext uri="{FF2B5EF4-FFF2-40B4-BE49-F238E27FC236}">
                <a16:creationId xmlns:a16="http://schemas.microsoft.com/office/drawing/2014/main" id="{B06DD3F8-1C37-68AF-58D8-A066A0DDF96D}"/>
              </a:ext>
            </a:extLst>
          </p:cNvPr>
          <p:cNvCxnSpPr>
            <a:cxnSpLocks/>
          </p:cNvCxnSpPr>
          <p:nvPr/>
        </p:nvCxnSpPr>
        <p:spPr>
          <a:xfrm>
            <a:off x="6253926" y="5515094"/>
            <a:ext cx="575310" cy="77255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69DED42C-A616-82D6-247C-11A5BD32C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 b="22179"/>
          <a:stretch/>
        </p:blipFill>
        <p:spPr>
          <a:xfrm>
            <a:off x="8640168" y="2723300"/>
            <a:ext cx="1872140" cy="1273940"/>
          </a:xfrm>
          <a:prstGeom prst="rect">
            <a:avLst/>
          </a:prstGeom>
        </p:spPr>
      </p:pic>
      <p:pic>
        <p:nvPicPr>
          <p:cNvPr id="62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B7EB5E70-EE17-6FAC-0C8B-D3F3B2FBE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 b="22179"/>
          <a:stretch/>
        </p:blipFill>
        <p:spPr>
          <a:xfrm>
            <a:off x="8640168" y="4135660"/>
            <a:ext cx="1872140" cy="1273940"/>
          </a:xfrm>
          <a:prstGeom prst="rect">
            <a:avLst/>
          </a:prstGeom>
        </p:spPr>
      </p:pic>
      <p:pic>
        <p:nvPicPr>
          <p:cNvPr id="63" name="İçerik Yer Tutucusu 4" descr="sarı içeren bir resim&#10;&#10;Açıklama otomatik olarak oluşturuldu">
            <a:extLst>
              <a:ext uri="{FF2B5EF4-FFF2-40B4-BE49-F238E27FC236}">
                <a16:creationId xmlns:a16="http://schemas.microsoft.com/office/drawing/2014/main" id="{A42FAECC-E5B3-5641-A67B-BBDAD49E8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4" b="22179"/>
          <a:stretch/>
        </p:blipFill>
        <p:spPr>
          <a:xfrm>
            <a:off x="8640168" y="5493428"/>
            <a:ext cx="1872140" cy="1273940"/>
          </a:xfrm>
          <a:prstGeom prst="rect">
            <a:avLst/>
          </a:prstGeom>
        </p:spPr>
      </p:pic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9540ECE8-EEF8-F177-124E-7ADCD8B5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3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4047</TotalTime>
  <Words>1279</Words>
  <Application>Microsoft Office PowerPoint</Application>
  <PresentationFormat>Geniş ekran</PresentationFormat>
  <Paragraphs>365</Paragraphs>
  <Slides>36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2" baseType="lpstr">
      <vt:lpstr>AdvPS7DA6</vt:lpstr>
      <vt:lpstr>Arial</vt:lpstr>
      <vt:lpstr>Calibri</vt:lpstr>
      <vt:lpstr>Calibri Light</vt:lpstr>
      <vt:lpstr>Cambria Math</vt:lpstr>
      <vt:lpstr>Office Teması</vt:lpstr>
      <vt:lpstr>predatoR Mutation Impact Prediction Based on  Network Properties</vt:lpstr>
      <vt:lpstr>PowerPoint Sunusu</vt:lpstr>
      <vt:lpstr>Why is Mutation Impact Prediction Important?</vt:lpstr>
      <vt:lpstr>PowerPoint Sunusu</vt:lpstr>
      <vt:lpstr>History of Mutation Impact Prediction</vt:lpstr>
      <vt:lpstr>Mutation Impact Prediction Tools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 FOR MUTATION IMPACT PREDICTION  BASED ON NETWORK PROPERTIES</dc:title>
  <dc:creator>Berk Gurdamar</dc:creator>
  <cp:lastModifiedBy>Berk Gürdamar</cp:lastModifiedBy>
  <cp:revision>274</cp:revision>
  <dcterms:created xsi:type="dcterms:W3CDTF">2022-07-27T14:49:52Z</dcterms:created>
  <dcterms:modified xsi:type="dcterms:W3CDTF">2023-09-15T11:47:55Z</dcterms:modified>
</cp:coreProperties>
</file>